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391" r:id="rId3"/>
    <p:sldId id="371" r:id="rId4"/>
    <p:sldId id="375" r:id="rId5"/>
    <p:sldId id="376" r:id="rId6"/>
    <p:sldId id="377" r:id="rId7"/>
    <p:sldId id="378" r:id="rId8"/>
    <p:sldId id="379" r:id="rId9"/>
    <p:sldId id="380" r:id="rId10"/>
    <p:sldId id="381" r:id="rId11"/>
    <p:sldId id="373" r:id="rId12"/>
    <p:sldId id="374" r:id="rId13"/>
    <p:sldId id="382" r:id="rId14"/>
    <p:sldId id="383" r:id="rId15"/>
    <p:sldId id="384" r:id="rId16"/>
    <p:sldId id="385" r:id="rId17"/>
    <p:sldId id="386" r:id="rId18"/>
    <p:sldId id="387" r:id="rId19"/>
    <p:sldId id="388" r:id="rId20"/>
    <p:sldId id="389" r:id="rId21"/>
    <p:sldId id="390"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39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393" r:id="rId53"/>
    <p:sldId id="286" r:id="rId54"/>
    <p:sldId id="287" r:id="rId55"/>
    <p:sldId id="288" r:id="rId56"/>
    <p:sldId id="289" r:id="rId57"/>
    <p:sldId id="394" r:id="rId58"/>
    <p:sldId id="290" r:id="rId59"/>
    <p:sldId id="291" r:id="rId60"/>
    <p:sldId id="292" r:id="rId61"/>
    <p:sldId id="293" r:id="rId62"/>
    <p:sldId id="294" r:id="rId63"/>
    <p:sldId id="295" r:id="rId64"/>
    <p:sldId id="395" r:id="rId65"/>
    <p:sldId id="296" r:id="rId66"/>
    <p:sldId id="297" r:id="rId67"/>
    <p:sldId id="298" r:id="rId68"/>
    <p:sldId id="299" r:id="rId69"/>
    <p:sldId id="300" r:id="rId70"/>
    <p:sldId id="396" r:id="rId71"/>
    <p:sldId id="301" r:id="rId72"/>
    <p:sldId id="302" r:id="rId73"/>
    <p:sldId id="303" r:id="rId74"/>
    <p:sldId id="305" r:id="rId75"/>
    <p:sldId id="304" r:id="rId76"/>
    <p:sldId id="306" r:id="rId77"/>
    <p:sldId id="307" r:id="rId78"/>
    <p:sldId id="308" r:id="rId79"/>
    <p:sldId id="403" r:id="rId80"/>
    <p:sldId id="310" r:id="rId81"/>
    <p:sldId id="311" r:id="rId82"/>
    <p:sldId id="312" r:id="rId83"/>
    <p:sldId id="313" r:id="rId84"/>
    <p:sldId id="314" r:id="rId85"/>
    <p:sldId id="317" r:id="rId86"/>
    <p:sldId id="318" r:id="rId87"/>
    <p:sldId id="319" r:id="rId88"/>
    <p:sldId id="320" r:id="rId89"/>
    <p:sldId id="397" r:id="rId90"/>
    <p:sldId id="321" r:id="rId91"/>
    <p:sldId id="322" r:id="rId92"/>
    <p:sldId id="323" r:id="rId93"/>
    <p:sldId id="398" r:id="rId94"/>
    <p:sldId id="324" r:id="rId95"/>
    <p:sldId id="315" r:id="rId96"/>
    <p:sldId id="316" r:id="rId97"/>
    <p:sldId id="325" r:id="rId98"/>
    <p:sldId id="326" r:id="rId99"/>
    <p:sldId id="327" r:id="rId100"/>
    <p:sldId id="328" r:id="rId101"/>
    <p:sldId id="329" r:id="rId102"/>
    <p:sldId id="330" r:id="rId103"/>
    <p:sldId id="331" r:id="rId104"/>
    <p:sldId id="333" r:id="rId105"/>
    <p:sldId id="332" r:id="rId106"/>
    <p:sldId id="334" r:id="rId107"/>
    <p:sldId id="335" r:id="rId108"/>
    <p:sldId id="336" r:id="rId109"/>
    <p:sldId id="399" r:id="rId110"/>
    <p:sldId id="337" r:id="rId111"/>
    <p:sldId id="338" r:id="rId112"/>
    <p:sldId id="339" r:id="rId113"/>
    <p:sldId id="340" r:id="rId114"/>
    <p:sldId id="341" r:id="rId115"/>
    <p:sldId id="342" r:id="rId116"/>
    <p:sldId id="343" r:id="rId117"/>
    <p:sldId id="345" r:id="rId118"/>
    <p:sldId id="346" r:id="rId119"/>
    <p:sldId id="347" r:id="rId120"/>
    <p:sldId id="348" r:id="rId121"/>
    <p:sldId id="349" r:id="rId122"/>
    <p:sldId id="350" r:id="rId123"/>
    <p:sldId id="351" r:id="rId124"/>
    <p:sldId id="344" r:id="rId125"/>
    <p:sldId id="352" r:id="rId126"/>
    <p:sldId id="400" r:id="rId127"/>
    <p:sldId id="353" r:id="rId128"/>
    <p:sldId id="354" r:id="rId129"/>
    <p:sldId id="355" r:id="rId130"/>
    <p:sldId id="356" r:id="rId131"/>
    <p:sldId id="357" r:id="rId132"/>
    <p:sldId id="358" r:id="rId133"/>
    <p:sldId id="401" r:id="rId134"/>
    <p:sldId id="359" r:id="rId135"/>
    <p:sldId id="360" r:id="rId136"/>
    <p:sldId id="361" r:id="rId137"/>
    <p:sldId id="362" r:id="rId138"/>
    <p:sldId id="402" r:id="rId139"/>
    <p:sldId id="364" r:id="rId140"/>
    <p:sldId id="365" r:id="rId141"/>
    <p:sldId id="366" r:id="rId142"/>
    <p:sldId id="367"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7T08:33:55.350"/>
    </inkml:context>
    <inkml:brush xml:id="br0">
      <inkml:brushProperty name="width" value="0.05" units="cm"/>
      <inkml:brushProperty name="height" value="0.05" units="cm"/>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8047159F-01A8-4A4A-9CA2-0291B4060C44}" type="datetimeFigureOut">
              <a:rPr lang="tr-TR" smtClean="0"/>
              <a:t>21.11.2022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0CE17C3-DDAC-4E3B-96B1-EB7D71C82FC0}"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82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047159F-01A8-4A4A-9CA2-0291B4060C44}" type="datetimeFigureOut">
              <a:rPr lang="tr-TR" smtClean="0"/>
              <a:t>21.11.2022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0CE17C3-DDAC-4E3B-96B1-EB7D71C82FC0}" type="slidenum">
              <a:rPr lang="tr-TR" smtClean="0"/>
              <a:t>‹#›</a:t>
            </a:fld>
            <a:endParaRPr lang="tr-TR"/>
          </a:p>
        </p:txBody>
      </p:sp>
    </p:spTree>
    <p:extLst>
      <p:ext uri="{BB962C8B-B14F-4D97-AF65-F5344CB8AC3E}">
        <p14:creationId xmlns:p14="http://schemas.microsoft.com/office/powerpoint/2010/main" val="662605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047159F-01A8-4A4A-9CA2-0291B4060C44}" type="datetimeFigureOut">
              <a:rPr lang="tr-TR" smtClean="0"/>
              <a:t>21.11.2022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0CE17C3-DDAC-4E3B-96B1-EB7D71C82FC0}" type="slidenum">
              <a:rPr lang="tr-TR" smtClean="0"/>
              <a:t>‹#›</a:t>
            </a:fld>
            <a:endParaRPr lang="tr-TR"/>
          </a:p>
        </p:txBody>
      </p:sp>
    </p:spTree>
    <p:extLst>
      <p:ext uri="{BB962C8B-B14F-4D97-AF65-F5344CB8AC3E}">
        <p14:creationId xmlns:p14="http://schemas.microsoft.com/office/powerpoint/2010/main" val="1340387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047159F-01A8-4A4A-9CA2-0291B4060C44}" type="datetimeFigureOut">
              <a:rPr lang="tr-TR" smtClean="0"/>
              <a:t>21.11.2022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0CE17C3-DDAC-4E3B-96B1-EB7D71C82FC0}" type="slidenum">
              <a:rPr lang="tr-TR" smtClean="0"/>
              <a:t>‹#›</a:t>
            </a:fld>
            <a:endParaRPr lang="tr-TR"/>
          </a:p>
        </p:txBody>
      </p:sp>
    </p:spTree>
    <p:extLst>
      <p:ext uri="{BB962C8B-B14F-4D97-AF65-F5344CB8AC3E}">
        <p14:creationId xmlns:p14="http://schemas.microsoft.com/office/powerpoint/2010/main" val="841285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047159F-01A8-4A4A-9CA2-0291B4060C44}" type="datetimeFigureOut">
              <a:rPr lang="tr-TR" smtClean="0"/>
              <a:t>21.11.2022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0CE17C3-DDAC-4E3B-96B1-EB7D71C82FC0}"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44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047159F-01A8-4A4A-9CA2-0291B4060C44}" type="datetimeFigureOut">
              <a:rPr lang="tr-TR" smtClean="0"/>
              <a:t>21.11.2022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0CE17C3-DDAC-4E3B-96B1-EB7D71C82FC0}" type="slidenum">
              <a:rPr lang="tr-TR" smtClean="0"/>
              <a:t>‹#›</a:t>
            </a:fld>
            <a:endParaRPr lang="tr-TR"/>
          </a:p>
        </p:txBody>
      </p:sp>
    </p:spTree>
    <p:extLst>
      <p:ext uri="{BB962C8B-B14F-4D97-AF65-F5344CB8AC3E}">
        <p14:creationId xmlns:p14="http://schemas.microsoft.com/office/powerpoint/2010/main" val="2282337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97280" y="2582334"/>
            <a:ext cx="4937760" cy="33782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17920" y="2582334"/>
            <a:ext cx="4937760" cy="33782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047159F-01A8-4A4A-9CA2-0291B4060C44}" type="datetimeFigureOut">
              <a:rPr lang="tr-TR" smtClean="0"/>
              <a:t>21.11.2022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0CE17C3-DDAC-4E3B-96B1-EB7D71C82FC0}" type="slidenum">
              <a:rPr lang="tr-TR" smtClean="0"/>
              <a:t>‹#›</a:t>
            </a:fld>
            <a:endParaRPr lang="tr-TR"/>
          </a:p>
        </p:txBody>
      </p:sp>
    </p:spTree>
    <p:extLst>
      <p:ext uri="{BB962C8B-B14F-4D97-AF65-F5344CB8AC3E}">
        <p14:creationId xmlns:p14="http://schemas.microsoft.com/office/powerpoint/2010/main" val="251075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8047159F-01A8-4A4A-9CA2-0291B4060C44}" type="datetimeFigureOut">
              <a:rPr lang="tr-TR" smtClean="0"/>
              <a:t>21.11.2022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0CE17C3-DDAC-4E3B-96B1-EB7D71C82FC0}" type="slidenum">
              <a:rPr lang="tr-TR" smtClean="0"/>
              <a:t>‹#›</a:t>
            </a:fld>
            <a:endParaRPr lang="tr-TR"/>
          </a:p>
        </p:txBody>
      </p:sp>
    </p:spTree>
    <p:extLst>
      <p:ext uri="{BB962C8B-B14F-4D97-AF65-F5344CB8AC3E}">
        <p14:creationId xmlns:p14="http://schemas.microsoft.com/office/powerpoint/2010/main" val="379092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47159F-01A8-4A4A-9CA2-0291B4060C44}" type="datetimeFigureOut">
              <a:rPr lang="tr-TR" smtClean="0"/>
              <a:t>21.11.2022</a:t>
            </a:fld>
            <a:endParaRPr lang="tr-T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a:p>
        </p:txBody>
      </p:sp>
      <p:sp>
        <p:nvSpPr>
          <p:cNvPr id="9" name="Slide Number Placeholder 8"/>
          <p:cNvSpPr>
            <a:spLocks noGrp="1"/>
          </p:cNvSpPr>
          <p:nvPr>
            <p:ph type="sldNum" sz="quarter" idx="12"/>
          </p:nvPr>
        </p:nvSpPr>
        <p:spPr/>
        <p:txBody>
          <a:bodyPr/>
          <a:lstStyle/>
          <a:p>
            <a:fld id="{40CE17C3-DDAC-4E3B-96B1-EB7D71C82FC0}" type="slidenum">
              <a:rPr lang="tr-TR" smtClean="0"/>
              <a:t>‹#›</a:t>
            </a:fld>
            <a:endParaRPr lang="tr-TR"/>
          </a:p>
        </p:txBody>
      </p:sp>
    </p:spTree>
    <p:extLst>
      <p:ext uri="{BB962C8B-B14F-4D97-AF65-F5344CB8AC3E}">
        <p14:creationId xmlns:p14="http://schemas.microsoft.com/office/powerpoint/2010/main" val="2691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47159F-01A8-4A4A-9CA2-0291B4060C44}" type="datetimeFigureOut">
              <a:rPr lang="tr-TR" smtClean="0"/>
              <a:t>21.11.2022</a:t>
            </a:fld>
            <a:endParaRPr lang="tr-T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CE17C3-DDAC-4E3B-96B1-EB7D71C82FC0}" type="slidenum">
              <a:rPr lang="tr-TR" smtClean="0"/>
              <a:t>‹#›</a:t>
            </a:fld>
            <a:endParaRPr lang="tr-TR"/>
          </a:p>
        </p:txBody>
      </p:sp>
    </p:spTree>
    <p:extLst>
      <p:ext uri="{BB962C8B-B14F-4D97-AF65-F5344CB8AC3E}">
        <p14:creationId xmlns:p14="http://schemas.microsoft.com/office/powerpoint/2010/main" val="1876233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047159F-01A8-4A4A-9CA2-0291B4060C44}" type="datetimeFigureOut">
              <a:rPr lang="tr-TR" smtClean="0"/>
              <a:t>21.11.2022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0CE17C3-DDAC-4E3B-96B1-EB7D71C82FC0}" type="slidenum">
              <a:rPr lang="tr-TR" smtClean="0"/>
              <a:t>‹#›</a:t>
            </a:fld>
            <a:endParaRPr lang="tr-TR"/>
          </a:p>
        </p:txBody>
      </p:sp>
    </p:spTree>
    <p:extLst>
      <p:ext uri="{BB962C8B-B14F-4D97-AF65-F5344CB8AC3E}">
        <p14:creationId xmlns:p14="http://schemas.microsoft.com/office/powerpoint/2010/main" val="1610102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47159F-01A8-4A4A-9CA2-0291B4060C44}" type="datetimeFigureOut">
              <a:rPr lang="tr-TR" smtClean="0"/>
              <a:t>21.11.2022</a:t>
            </a:fld>
            <a:endParaRPr lang="tr-T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CE17C3-DDAC-4E3B-96B1-EB7D71C82FC0}" type="slidenum">
              <a:rPr lang="tr-TR" smtClean="0"/>
              <a:t>‹#›</a:t>
            </a:fld>
            <a:endParaRPr lang="tr-T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8910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2.xml.rels><?xml version="1.0" encoding="UTF-8" standalone="yes"?>
<Relationships xmlns="http://schemas.openxmlformats.org/package/2006/relationships"><Relationship Id="rId2" Type="http://schemas.openxmlformats.org/officeDocument/2006/relationships/hyperlink" Target="https://www.oracle.com/tr/database/what-is-database/"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tackshare.io/postgresql"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C737C2-BD18-9BC5-1B9B-75A4B6B669FB}"/>
              </a:ext>
            </a:extLst>
          </p:cNvPr>
          <p:cNvSpPr>
            <a:spLocks noGrp="1"/>
          </p:cNvSpPr>
          <p:nvPr>
            <p:ph type="ctrTitle"/>
          </p:nvPr>
        </p:nvSpPr>
        <p:spPr/>
        <p:txBody>
          <a:bodyPr/>
          <a:lstStyle/>
          <a:p>
            <a:r>
              <a:rPr lang="tr-TR" dirty="0"/>
              <a:t>SQL(ORACLE)</a:t>
            </a:r>
          </a:p>
        </p:txBody>
      </p:sp>
      <p:sp>
        <p:nvSpPr>
          <p:cNvPr id="3" name="Alt Başlık 2">
            <a:extLst>
              <a:ext uri="{FF2B5EF4-FFF2-40B4-BE49-F238E27FC236}">
                <a16:creationId xmlns:a16="http://schemas.microsoft.com/office/drawing/2014/main" id="{F810E32B-D4B5-192D-6C0A-224EA6A868AD}"/>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1486672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075BF7-2621-96E5-1AEA-2F705EB19F3A}"/>
              </a:ext>
            </a:extLst>
          </p:cNvPr>
          <p:cNvSpPr>
            <a:spLocks noGrp="1"/>
          </p:cNvSpPr>
          <p:nvPr>
            <p:ph type="title"/>
          </p:nvPr>
        </p:nvSpPr>
        <p:spPr/>
        <p:txBody>
          <a:bodyPr/>
          <a:lstStyle/>
          <a:p>
            <a:r>
              <a:rPr lang="tr-TR" dirty="0"/>
              <a:t>SQL </a:t>
            </a:r>
            <a:r>
              <a:rPr lang="tr-TR" dirty="0" err="1"/>
              <a:t>lite</a:t>
            </a:r>
            <a:endParaRPr lang="tr-TR" dirty="0"/>
          </a:p>
        </p:txBody>
      </p:sp>
      <p:sp>
        <p:nvSpPr>
          <p:cNvPr id="3" name="İçerik Yer Tutucusu 2">
            <a:extLst>
              <a:ext uri="{FF2B5EF4-FFF2-40B4-BE49-F238E27FC236}">
                <a16:creationId xmlns:a16="http://schemas.microsoft.com/office/drawing/2014/main" id="{27CE9B94-6460-F2ED-D10B-2D8FE1BD33CD}"/>
              </a:ext>
            </a:extLst>
          </p:cNvPr>
          <p:cNvSpPr>
            <a:spLocks noGrp="1"/>
          </p:cNvSpPr>
          <p:nvPr>
            <p:ph idx="1"/>
          </p:nvPr>
        </p:nvSpPr>
        <p:spPr/>
        <p:txBody>
          <a:bodyPr/>
          <a:lstStyle/>
          <a:p>
            <a:r>
              <a:rPr lang="tr-TR" b="0" i="0" dirty="0">
                <a:solidFill>
                  <a:srgbClr val="636363"/>
                </a:solidFill>
                <a:effectLst/>
                <a:latin typeface="Lato" panose="020F0502020204030203" pitchFamily="34" charset="0"/>
              </a:rPr>
              <a:t>     </a:t>
            </a:r>
            <a:r>
              <a:rPr lang="tr-TR" b="0" i="0" dirty="0">
                <a:solidFill>
                  <a:schemeClr val="tx1"/>
                </a:solidFill>
                <a:effectLst/>
                <a:latin typeface="Lato" panose="020F0502020204030203" pitchFamily="34" charset="0"/>
              </a:rPr>
              <a:t>2000 yılında Amerika’da kurulan </a:t>
            </a:r>
            <a:r>
              <a:rPr lang="tr-TR" b="0" i="0" dirty="0" err="1">
                <a:solidFill>
                  <a:schemeClr val="tx1"/>
                </a:solidFill>
                <a:effectLst/>
                <a:latin typeface="Lato" panose="020F0502020204030203" pitchFamily="34" charset="0"/>
              </a:rPr>
              <a:t>SQLite</a:t>
            </a:r>
            <a:r>
              <a:rPr lang="tr-TR" b="0" i="0" dirty="0">
                <a:solidFill>
                  <a:schemeClr val="tx1"/>
                </a:solidFill>
                <a:effectLst/>
                <a:latin typeface="Lato" panose="020F0502020204030203" pitchFamily="34" charset="0"/>
              </a:rPr>
              <a:t>, birçok veri tabanı mimarisinin aksine </a:t>
            </a:r>
            <a:r>
              <a:rPr lang="tr-TR" b="0" i="0" dirty="0" err="1">
                <a:solidFill>
                  <a:schemeClr val="tx1"/>
                </a:solidFill>
                <a:effectLst/>
                <a:latin typeface="Lato" panose="020F0502020204030203" pitchFamily="34" charset="0"/>
              </a:rPr>
              <a:t>client</a:t>
            </a:r>
            <a:r>
              <a:rPr lang="tr-TR" b="0" i="0" dirty="0">
                <a:solidFill>
                  <a:schemeClr val="tx1"/>
                </a:solidFill>
                <a:effectLst/>
                <a:latin typeface="Lato" panose="020F0502020204030203" pitchFamily="34" charset="0"/>
              </a:rPr>
              <a:t> server mimarisini kullanmayan bir veri tabanı kütüphanesidir. Bir ana </a:t>
            </a:r>
            <a:r>
              <a:rPr lang="tr-TR" b="0" i="0" dirty="0" err="1">
                <a:solidFill>
                  <a:schemeClr val="tx1"/>
                </a:solidFill>
                <a:effectLst/>
                <a:latin typeface="Lato" panose="020F0502020204030203" pitchFamily="34" charset="0"/>
              </a:rPr>
              <a:t>servera</a:t>
            </a:r>
            <a:r>
              <a:rPr lang="tr-TR" b="0" i="0" dirty="0">
                <a:solidFill>
                  <a:schemeClr val="tx1"/>
                </a:solidFill>
                <a:effectLst/>
                <a:latin typeface="Lato" panose="020F0502020204030203" pitchFamily="34" charset="0"/>
              </a:rPr>
              <a:t> ihtiyaç duymaz ve platform bağımsız çalışır.</a:t>
            </a:r>
          </a:p>
          <a:p>
            <a:r>
              <a:rPr lang="tr-TR" dirty="0">
                <a:solidFill>
                  <a:schemeClr val="tx1"/>
                </a:solidFill>
                <a:latin typeface="Lato" panose="020F0502020204030203" pitchFamily="34" charset="0"/>
              </a:rPr>
              <a:t>    </a:t>
            </a:r>
            <a:r>
              <a:rPr lang="tr-TR" b="0" i="0" dirty="0">
                <a:solidFill>
                  <a:schemeClr val="tx1"/>
                </a:solidFill>
                <a:effectLst/>
                <a:latin typeface="Lato" panose="020F0502020204030203" pitchFamily="34" charset="0"/>
              </a:rPr>
              <a:t> Bir ana </a:t>
            </a:r>
            <a:r>
              <a:rPr lang="tr-TR" b="0" i="0" dirty="0" err="1">
                <a:solidFill>
                  <a:schemeClr val="tx1"/>
                </a:solidFill>
                <a:effectLst/>
                <a:latin typeface="Lato" panose="020F0502020204030203" pitchFamily="34" charset="0"/>
              </a:rPr>
              <a:t>serverın</a:t>
            </a:r>
            <a:r>
              <a:rPr lang="tr-TR" b="0" i="0" dirty="0">
                <a:solidFill>
                  <a:schemeClr val="tx1"/>
                </a:solidFill>
                <a:effectLst/>
                <a:latin typeface="Lato" panose="020F0502020204030203" pitchFamily="34" charset="0"/>
              </a:rPr>
              <a:t> olmamasının kurulum, yapılandırma, başlatma, yönetme ve sorun giderme işlemleri için ayrı bir sunucu işlemi yapmaya gerek olmaması avantajlarındadır. Bunun yanı sıra veri güvenliği konusunda dezavantajlıdır.</a:t>
            </a:r>
            <a:endParaRPr lang="tr-TR" dirty="0">
              <a:solidFill>
                <a:schemeClr val="tx1"/>
              </a:solidFill>
            </a:endParaRPr>
          </a:p>
        </p:txBody>
      </p:sp>
      <p:pic>
        <p:nvPicPr>
          <p:cNvPr id="5" name="Resim 4">
            <a:extLst>
              <a:ext uri="{FF2B5EF4-FFF2-40B4-BE49-F238E27FC236}">
                <a16:creationId xmlns:a16="http://schemas.microsoft.com/office/drawing/2014/main" id="{F08F7F54-2CC4-789F-9729-C946739DE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764" y="3767870"/>
            <a:ext cx="4565406" cy="2524579"/>
          </a:xfrm>
          <a:prstGeom prst="rect">
            <a:avLst/>
          </a:prstGeom>
        </p:spPr>
      </p:pic>
    </p:spTree>
    <p:extLst>
      <p:ext uri="{BB962C8B-B14F-4D97-AF65-F5344CB8AC3E}">
        <p14:creationId xmlns:p14="http://schemas.microsoft.com/office/powerpoint/2010/main" val="13132307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338646-4671-D21F-C876-A2440BE1F01A}"/>
              </a:ext>
            </a:extLst>
          </p:cNvPr>
          <p:cNvSpPr>
            <a:spLocks noGrp="1"/>
          </p:cNvSpPr>
          <p:nvPr>
            <p:ph type="title"/>
          </p:nvPr>
        </p:nvSpPr>
        <p:spPr/>
        <p:txBody>
          <a:bodyPr/>
          <a:lstStyle/>
          <a:p>
            <a:r>
              <a:rPr lang="tr-TR" dirty="0"/>
              <a:t>Set Operatörleri</a:t>
            </a:r>
          </a:p>
        </p:txBody>
      </p:sp>
      <p:sp>
        <p:nvSpPr>
          <p:cNvPr id="3" name="İçerik Yer Tutucusu 2">
            <a:extLst>
              <a:ext uri="{FF2B5EF4-FFF2-40B4-BE49-F238E27FC236}">
                <a16:creationId xmlns:a16="http://schemas.microsoft.com/office/drawing/2014/main" id="{E05834E0-4E6B-9BF1-8748-2AEEC5C4535C}"/>
              </a:ext>
            </a:extLst>
          </p:cNvPr>
          <p:cNvSpPr>
            <a:spLocks noGrp="1"/>
          </p:cNvSpPr>
          <p:nvPr>
            <p:ph idx="1"/>
          </p:nvPr>
        </p:nvSpPr>
        <p:spPr/>
        <p:txBody>
          <a:bodyPr/>
          <a:lstStyle/>
          <a:p>
            <a:pPr lvl="1"/>
            <a:r>
              <a:rPr lang="tr-TR" dirty="0"/>
              <a:t>Birden fazla tablo ve sorguları birleştirmek için kullanılırlar</a:t>
            </a:r>
          </a:p>
          <a:p>
            <a:pPr lvl="1"/>
            <a:r>
              <a:rPr lang="tr-TR" dirty="0"/>
              <a:t>Veriler arasında kolon sayısı ve kolon tipi uyumluluğu mutlaka olmalıdır</a:t>
            </a:r>
          </a:p>
          <a:p>
            <a:pPr lvl="1"/>
            <a:r>
              <a:rPr lang="tr-TR" dirty="0"/>
              <a:t>Performans ve kullanım kolaylığı sağlarlar</a:t>
            </a:r>
          </a:p>
          <a:p>
            <a:pPr lvl="1"/>
            <a:r>
              <a:rPr lang="tr-TR" dirty="0"/>
              <a:t>4 adet SET operatörü vardır:</a:t>
            </a:r>
          </a:p>
          <a:p>
            <a:pPr lvl="1"/>
            <a:endParaRPr lang="tr-TR" dirty="0"/>
          </a:p>
          <a:p>
            <a:pPr lvl="1"/>
            <a:r>
              <a:rPr lang="tr-TR" dirty="0"/>
              <a:t>UNION</a:t>
            </a:r>
          </a:p>
          <a:p>
            <a:pPr lvl="1"/>
            <a:r>
              <a:rPr lang="tr-TR" dirty="0"/>
              <a:t>UNION ALL</a:t>
            </a:r>
          </a:p>
          <a:p>
            <a:pPr lvl="1"/>
            <a:r>
              <a:rPr lang="tr-TR" dirty="0"/>
              <a:t>INTERSECT</a:t>
            </a:r>
          </a:p>
          <a:p>
            <a:pPr lvl="1"/>
            <a:r>
              <a:rPr lang="tr-TR" dirty="0"/>
              <a:t>MINUS</a:t>
            </a:r>
          </a:p>
        </p:txBody>
      </p:sp>
    </p:spTree>
    <p:extLst>
      <p:ext uri="{BB962C8B-B14F-4D97-AF65-F5344CB8AC3E}">
        <p14:creationId xmlns:p14="http://schemas.microsoft.com/office/powerpoint/2010/main" val="3519246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F7FD7F-E1B9-8588-6090-7356556EB129}"/>
              </a:ext>
            </a:extLst>
          </p:cNvPr>
          <p:cNvSpPr>
            <a:spLocks noGrp="1"/>
          </p:cNvSpPr>
          <p:nvPr>
            <p:ph type="title"/>
          </p:nvPr>
        </p:nvSpPr>
        <p:spPr/>
        <p:txBody>
          <a:bodyPr/>
          <a:lstStyle/>
          <a:p>
            <a:r>
              <a:rPr lang="tr-TR" dirty="0"/>
              <a:t>UNION</a:t>
            </a:r>
          </a:p>
        </p:txBody>
      </p:sp>
      <p:sp>
        <p:nvSpPr>
          <p:cNvPr id="3" name="İçerik Yer Tutucusu 2">
            <a:extLst>
              <a:ext uri="{FF2B5EF4-FFF2-40B4-BE49-F238E27FC236}">
                <a16:creationId xmlns:a16="http://schemas.microsoft.com/office/drawing/2014/main" id="{B59781B9-BA61-B9E9-2420-BE1C8131F58F}"/>
              </a:ext>
            </a:extLst>
          </p:cNvPr>
          <p:cNvSpPr>
            <a:spLocks noGrp="1"/>
          </p:cNvSpPr>
          <p:nvPr>
            <p:ph idx="1"/>
          </p:nvPr>
        </p:nvSpPr>
        <p:spPr/>
        <p:txBody>
          <a:bodyPr/>
          <a:lstStyle/>
          <a:p>
            <a:r>
              <a:rPr lang="tr-TR" dirty="0"/>
              <a:t>İki veri kümesindeki verileri birleştirir</a:t>
            </a:r>
          </a:p>
          <a:p>
            <a:r>
              <a:rPr lang="tr-TR" dirty="0"/>
              <a:t>Kesişim kümesi olan, aynı değere sahip kayıtları sadece bir kez alır</a:t>
            </a:r>
          </a:p>
        </p:txBody>
      </p:sp>
      <p:pic>
        <p:nvPicPr>
          <p:cNvPr id="5" name="Resim 4">
            <a:extLst>
              <a:ext uri="{FF2B5EF4-FFF2-40B4-BE49-F238E27FC236}">
                <a16:creationId xmlns:a16="http://schemas.microsoft.com/office/drawing/2014/main" id="{18EBC0AC-C277-4732-DDED-7DCDD5DC8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625" y="2845765"/>
            <a:ext cx="4775315" cy="3386575"/>
          </a:xfrm>
          <a:prstGeom prst="rect">
            <a:avLst/>
          </a:prstGeom>
        </p:spPr>
      </p:pic>
    </p:spTree>
    <p:extLst>
      <p:ext uri="{BB962C8B-B14F-4D97-AF65-F5344CB8AC3E}">
        <p14:creationId xmlns:p14="http://schemas.microsoft.com/office/powerpoint/2010/main" val="39283135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B16923-ED09-85AE-BFF4-90B6CFC229B0}"/>
              </a:ext>
            </a:extLst>
          </p:cNvPr>
          <p:cNvSpPr>
            <a:spLocks noGrp="1"/>
          </p:cNvSpPr>
          <p:nvPr>
            <p:ph type="title"/>
          </p:nvPr>
        </p:nvSpPr>
        <p:spPr/>
        <p:txBody>
          <a:bodyPr/>
          <a:lstStyle/>
          <a:p>
            <a:r>
              <a:rPr lang="tr-TR" dirty="0"/>
              <a:t>UNION Örnek</a:t>
            </a:r>
          </a:p>
        </p:txBody>
      </p:sp>
      <p:sp>
        <p:nvSpPr>
          <p:cNvPr id="3" name="İçerik Yer Tutucusu 2">
            <a:extLst>
              <a:ext uri="{FF2B5EF4-FFF2-40B4-BE49-F238E27FC236}">
                <a16:creationId xmlns:a16="http://schemas.microsoft.com/office/drawing/2014/main" id="{47DB206C-4154-7EA5-0E11-D51ADDEAB164}"/>
              </a:ext>
            </a:extLst>
          </p:cNvPr>
          <p:cNvSpPr>
            <a:spLocks noGrp="1"/>
          </p:cNvSpPr>
          <p:nvPr>
            <p:ph idx="1"/>
          </p:nvPr>
        </p:nvSpPr>
        <p:spPr/>
        <p:txBody>
          <a:bodyPr/>
          <a:lstStyle/>
          <a:p>
            <a:r>
              <a:rPr lang="tr-TR" dirty="0" err="1"/>
              <a:t>konum_id</a:t>
            </a:r>
            <a:r>
              <a:rPr lang="tr-TR" dirty="0"/>
              <a:t> değeri 1 olan ve maaşı 1200-1500 arasında olan personeller ile yine aynı konumda olan ve maaşı 1800-5000 arasında olan personelleri birleşik hale getirelim</a:t>
            </a:r>
          </a:p>
        </p:txBody>
      </p:sp>
      <p:pic>
        <p:nvPicPr>
          <p:cNvPr id="5" name="Resim 4">
            <a:extLst>
              <a:ext uri="{FF2B5EF4-FFF2-40B4-BE49-F238E27FC236}">
                <a16:creationId xmlns:a16="http://schemas.microsoft.com/office/drawing/2014/main" id="{9958E71B-E7BC-783C-D25F-56510F08B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977" y="2587888"/>
            <a:ext cx="4610743" cy="3153215"/>
          </a:xfrm>
          <a:prstGeom prst="rect">
            <a:avLst/>
          </a:prstGeom>
        </p:spPr>
      </p:pic>
      <p:pic>
        <p:nvPicPr>
          <p:cNvPr id="7" name="Resim 6">
            <a:extLst>
              <a:ext uri="{FF2B5EF4-FFF2-40B4-BE49-F238E27FC236}">
                <a16:creationId xmlns:a16="http://schemas.microsoft.com/office/drawing/2014/main" id="{A20B3338-DE68-09F3-C63C-D8D2F6BF9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769" y="3273782"/>
            <a:ext cx="4574394" cy="2071215"/>
          </a:xfrm>
          <a:prstGeom prst="rect">
            <a:avLst/>
          </a:prstGeom>
        </p:spPr>
      </p:pic>
    </p:spTree>
    <p:extLst>
      <p:ext uri="{BB962C8B-B14F-4D97-AF65-F5344CB8AC3E}">
        <p14:creationId xmlns:p14="http://schemas.microsoft.com/office/powerpoint/2010/main" val="2727246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F31CC3-714E-6EC4-1C08-8C992CDDFAFB}"/>
              </a:ext>
            </a:extLst>
          </p:cNvPr>
          <p:cNvSpPr>
            <a:spLocks noGrp="1"/>
          </p:cNvSpPr>
          <p:nvPr>
            <p:ph type="title"/>
          </p:nvPr>
        </p:nvSpPr>
        <p:spPr/>
        <p:txBody>
          <a:bodyPr/>
          <a:lstStyle/>
          <a:p>
            <a:r>
              <a:rPr lang="tr-TR" dirty="0"/>
              <a:t>UNION ALL Operatörü</a:t>
            </a:r>
          </a:p>
        </p:txBody>
      </p:sp>
      <p:sp>
        <p:nvSpPr>
          <p:cNvPr id="3" name="İçerik Yer Tutucusu 2">
            <a:extLst>
              <a:ext uri="{FF2B5EF4-FFF2-40B4-BE49-F238E27FC236}">
                <a16:creationId xmlns:a16="http://schemas.microsoft.com/office/drawing/2014/main" id="{954CFE72-BF91-A741-9586-1ADAF6024D15}"/>
              </a:ext>
            </a:extLst>
          </p:cNvPr>
          <p:cNvSpPr>
            <a:spLocks noGrp="1"/>
          </p:cNvSpPr>
          <p:nvPr>
            <p:ph idx="1"/>
          </p:nvPr>
        </p:nvSpPr>
        <p:spPr/>
        <p:txBody>
          <a:bodyPr/>
          <a:lstStyle/>
          <a:p>
            <a:r>
              <a:rPr lang="tr-TR" dirty="0"/>
              <a:t>İki veri kümesindeki verileri birleştirir</a:t>
            </a:r>
          </a:p>
          <a:p>
            <a:r>
              <a:rPr lang="tr-TR" dirty="0"/>
              <a:t>Kesişim kümesinde ki kayıtları da filtrelemeden getirir</a:t>
            </a:r>
          </a:p>
        </p:txBody>
      </p:sp>
      <p:pic>
        <p:nvPicPr>
          <p:cNvPr id="5" name="Resim 4">
            <a:extLst>
              <a:ext uri="{FF2B5EF4-FFF2-40B4-BE49-F238E27FC236}">
                <a16:creationId xmlns:a16="http://schemas.microsoft.com/office/drawing/2014/main" id="{D2C9D040-AAEA-1D9C-0D5A-10BD365A8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61" y="2839002"/>
            <a:ext cx="4953204" cy="3339600"/>
          </a:xfrm>
          <a:prstGeom prst="rect">
            <a:avLst/>
          </a:prstGeom>
        </p:spPr>
      </p:pic>
    </p:spTree>
    <p:extLst>
      <p:ext uri="{BB962C8B-B14F-4D97-AF65-F5344CB8AC3E}">
        <p14:creationId xmlns:p14="http://schemas.microsoft.com/office/powerpoint/2010/main" val="3633996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4C924B-3EB9-C657-7B3D-08BB122D0C0B}"/>
              </a:ext>
            </a:extLst>
          </p:cNvPr>
          <p:cNvSpPr>
            <a:spLocks noGrp="1"/>
          </p:cNvSpPr>
          <p:nvPr>
            <p:ph type="title"/>
          </p:nvPr>
        </p:nvSpPr>
        <p:spPr/>
        <p:txBody>
          <a:bodyPr/>
          <a:lstStyle/>
          <a:p>
            <a:r>
              <a:rPr lang="tr-TR" dirty="0"/>
              <a:t>UNION ALL</a:t>
            </a:r>
          </a:p>
        </p:txBody>
      </p:sp>
      <p:pic>
        <p:nvPicPr>
          <p:cNvPr id="5" name="İçerik Yer Tutucusu 4">
            <a:extLst>
              <a:ext uri="{FF2B5EF4-FFF2-40B4-BE49-F238E27FC236}">
                <a16:creationId xmlns:a16="http://schemas.microsoft.com/office/drawing/2014/main" id="{AA6BF498-3038-E285-9B29-CC049CD5F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95542"/>
            <a:ext cx="4782502" cy="2251337"/>
          </a:xfrm>
        </p:spPr>
      </p:pic>
      <p:pic>
        <p:nvPicPr>
          <p:cNvPr id="7" name="Resim 6">
            <a:extLst>
              <a:ext uri="{FF2B5EF4-FFF2-40B4-BE49-F238E27FC236}">
                <a16:creationId xmlns:a16="http://schemas.microsoft.com/office/drawing/2014/main" id="{69C3B8A4-0FC4-3A0A-399C-C6CE5B66C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596" y="4915246"/>
            <a:ext cx="3648584" cy="790685"/>
          </a:xfrm>
          <a:prstGeom prst="rect">
            <a:avLst/>
          </a:prstGeom>
        </p:spPr>
      </p:pic>
    </p:spTree>
    <p:extLst>
      <p:ext uri="{BB962C8B-B14F-4D97-AF65-F5344CB8AC3E}">
        <p14:creationId xmlns:p14="http://schemas.microsoft.com/office/powerpoint/2010/main" val="26859544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28F3CC-C943-85BF-9041-8B7FB8A1CF25}"/>
              </a:ext>
            </a:extLst>
          </p:cNvPr>
          <p:cNvSpPr>
            <a:spLocks noGrp="1"/>
          </p:cNvSpPr>
          <p:nvPr>
            <p:ph type="title"/>
          </p:nvPr>
        </p:nvSpPr>
        <p:spPr/>
        <p:txBody>
          <a:bodyPr/>
          <a:lstStyle/>
          <a:p>
            <a:r>
              <a:rPr lang="tr-TR" dirty="0"/>
              <a:t>INTERSECT Operatörü</a:t>
            </a:r>
          </a:p>
        </p:txBody>
      </p:sp>
      <p:sp>
        <p:nvSpPr>
          <p:cNvPr id="3" name="İçerik Yer Tutucusu 2">
            <a:extLst>
              <a:ext uri="{FF2B5EF4-FFF2-40B4-BE49-F238E27FC236}">
                <a16:creationId xmlns:a16="http://schemas.microsoft.com/office/drawing/2014/main" id="{D41081A2-C481-B464-C416-F8480E9364B1}"/>
              </a:ext>
            </a:extLst>
          </p:cNvPr>
          <p:cNvSpPr>
            <a:spLocks noGrp="1"/>
          </p:cNvSpPr>
          <p:nvPr>
            <p:ph idx="1"/>
          </p:nvPr>
        </p:nvSpPr>
        <p:spPr/>
        <p:txBody>
          <a:bodyPr/>
          <a:lstStyle/>
          <a:p>
            <a:r>
              <a:rPr lang="tr-TR" dirty="0"/>
              <a:t>İki veri kümesindeki verilerin kesişim kümesini bulur</a:t>
            </a:r>
          </a:p>
        </p:txBody>
      </p:sp>
      <p:pic>
        <p:nvPicPr>
          <p:cNvPr id="5" name="Resim 4">
            <a:extLst>
              <a:ext uri="{FF2B5EF4-FFF2-40B4-BE49-F238E27FC236}">
                <a16:creationId xmlns:a16="http://schemas.microsoft.com/office/drawing/2014/main" id="{236BF70A-BA79-C3B7-93DF-576473F7C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623929"/>
            <a:ext cx="5525271" cy="2981741"/>
          </a:xfrm>
          <a:prstGeom prst="rect">
            <a:avLst/>
          </a:prstGeom>
        </p:spPr>
      </p:pic>
    </p:spTree>
    <p:extLst>
      <p:ext uri="{BB962C8B-B14F-4D97-AF65-F5344CB8AC3E}">
        <p14:creationId xmlns:p14="http://schemas.microsoft.com/office/powerpoint/2010/main" val="24012440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A4637E-B870-260D-1FD9-63BE6FB5B388}"/>
              </a:ext>
            </a:extLst>
          </p:cNvPr>
          <p:cNvSpPr>
            <a:spLocks noGrp="1"/>
          </p:cNvSpPr>
          <p:nvPr>
            <p:ph type="title"/>
          </p:nvPr>
        </p:nvSpPr>
        <p:spPr/>
        <p:txBody>
          <a:bodyPr/>
          <a:lstStyle/>
          <a:p>
            <a:r>
              <a:rPr lang="tr-TR" dirty="0"/>
              <a:t>INTERSECT</a:t>
            </a:r>
          </a:p>
        </p:txBody>
      </p:sp>
      <p:pic>
        <p:nvPicPr>
          <p:cNvPr id="5" name="İçerik Yer Tutucusu 4">
            <a:extLst>
              <a:ext uri="{FF2B5EF4-FFF2-40B4-BE49-F238E27FC236}">
                <a16:creationId xmlns:a16="http://schemas.microsoft.com/office/drawing/2014/main" id="{B7AE689B-E459-E317-7FC4-4AF7E996F9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8668" y="2271551"/>
            <a:ext cx="4985575" cy="2578745"/>
          </a:xfrm>
        </p:spPr>
      </p:pic>
      <p:pic>
        <p:nvPicPr>
          <p:cNvPr id="7" name="Resim 6">
            <a:extLst>
              <a:ext uri="{FF2B5EF4-FFF2-40B4-BE49-F238E27FC236}">
                <a16:creationId xmlns:a16="http://schemas.microsoft.com/office/drawing/2014/main" id="{E2FBA8E0-E53F-EADA-ABDB-DA9FBCCC0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153" y="2430578"/>
            <a:ext cx="5395176" cy="2270632"/>
          </a:xfrm>
          <a:prstGeom prst="rect">
            <a:avLst/>
          </a:prstGeom>
        </p:spPr>
      </p:pic>
    </p:spTree>
    <p:extLst>
      <p:ext uri="{BB962C8B-B14F-4D97-AF65-F5344CB8AC3E}">
        <p14:creationId xmlns:p14="http://schemas.microsoft.com/office/powerpoint/2010/main" val="28547444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86019D-6518-556E-84A7-327B103362A6}"/>
              </a:ext>
            </a:extLst>
          </p:cNvPr>
          <p:cNvSpPr>
            <a:spLocks noGrp="1"/>
          </p:cNvSpPr>
          <p:nvPr>
            <p:ph type="title"/>
          </p:nvPr>
        </p:nvSpPr>
        <p:spPr/>
        <p:txBody>
          <a:bodyPr/>
          <a:lstStyle/>
          <a:p>
            <a:r>
              <a:rPr lang="tr-TR" dirty="0"/>
              <a:t>MINUS Operatörü</a:t>
            </a:r>
          </a:p>
        </p:txBody>
      </p:sp>
      <p:sp>
        <p:nvSpPr>
          <p:cNvPr id="3" name="İçerik Yer Tutucusu 2">
            <a:extLst>
              <a:ext uri="{FF2B5EF4-FFF2-40B4-BE49-F238E27FC236}">
                <a16:creationId xmlns:a16="http://schemas.microsoft.com/office/drawing/2014/main" id="{521DE7C0-950B-F804-83AF-DE45995F7747}"/>
              </a:ext>
            </a:extLst>
          </p:cNvPr>
          <p:cNvSpPr>
            <a:spLocks noGrp="1"/>
          </p:cNvSpPr>
          <p:nvPr>
            <p:ph idx="1"/>
          </p:nvPr>
        </p:nvSpPr>
        <p:spPr/>
        <p:txBody>
          <a:bodyPr/>
          <a:lstStyle/>
          <a:p>
            <a:r>
              <a:rPr lang="tr-TR" dirty="0"/>
              <a:t>İki veri kümesinde ki verilerin birbirinden farkını gösterir</a:t>
            </a:r>
          </a:p>
          <a:p>
            <a:r>
              <a:rPr lang="tr-TR" dirty="0"/>
              <a:t>A’da olup B’de olmayanlar yada B’de olup A’da olmayanlar</a:t>
            </a:r>
          </a:p>
        </p:txBody>
      </p:sp>
      <p:pic>
        <p:nvPicPr>
          <p:cNvPr id="5" name="Resim 4">
            <a:extLst>
              <a:ext uri="{FF2B5EF4-FFF2-40B4-BE49-F238E27FC236}">
                <a16:creationId xmlns:a16="http://schemas.microsoft.com/office/drawing/2014/main" id="{16205B9C-142A-0A32-989B-C00D35CE0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120" y="2599034"/>
            <a:ext cx="5163271" cy="3667637"/>
          </a:xfrm>
          <a:prstGeom prst="rect">
            <a:avLst/>
          </a:prstGeom>
        </p:spPr>
      </p:pic>
    </p:spTree>
    <p:extLst>
      <p:ext uri="{BB962C8B-B14F-4D97-AF65-F5344CB8AC3E}">
        <p14:creationId xmlns:p14="http://schemas.microsoft.com/office/powerpoint/2010/main" val="16486498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97A3E0-A333-D5FD-CC4B-E0C9A4650027}"/>
              </a:ext>
            </a:extLst>
          </p:cNvPr>
          <p:cNvSpPr>
            <a:spLocks noGrp="1"/>
          </p:cNvSpPr>
          <p:nvPr>
            <p:ph type="title"/>
          </p:nvPr>
        </p:nvSpPr>
        <p:spPr/>
        <p:txBody>
          <a:bodyPr/>
          <a:lstStyle/>
          <a:p>
            <a:r>
              <a:rPr lang="tr-TR" dirty="0"/>
              <a:t>MINUS ÖRNEK</a:t>
            </a:r>
          </a:p>
        </p:txBody>
      </p:sp>
      <p:pic>
        <p:nvPicPr>
          <p:cNvPr id="5" name="İçerik Yer Tutucusu 4">
            <a:extLst>
              <a:ext uri="{FF2B5EF4-FFF2-40B4-BE49-F238E27FC236}">
                <a16:creationId xmlns:a16="http://schemas.microsoft.com/office/drawing/2014/main" id="{B71D75FF-3451-2CC9-ECA5-36211A39E3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3429000"/>
            <a:ext cx="4763165" cy="2657846"/>
          </a:xfrm>
        </p:spPr>
      </p:pic>
      <p:pic>
        <p:nvPicPr>
          <p:cNvPr id="7" name="Resim 6">
            <a:extLst>
              <a:ext uri="{FF2B5EF4-FFF2-40B4-BE49-F238E27FC236}">
                <a16:creationId xmlns:a16="http://schemas.microsoft.com/office/drawing/2014/main" id="{E705D13A-3BA1-1345-F77F-9071C7974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4229"/>
            <a:ext cx="4591691" cy="1143160"/>
          </a:xfrm>
          <a:prstGeom prst="rect">
            <a:avLst/>
          </a:prstGeom>
        </p:spPr>
      </p:pic>
      <p:pic>
        <p:nvPicPr>
          <p:cNvPr id="9" name="Resim 8">
            <a:extLst>
              <a:ext uri="{FF2B5EF4-FFF2-40B4-BE49-F238E27FC236}">
                <a16:creationId xmlns:a16="http://schemas.microsoft.com/office/drawing/2014/main" id="{EBEA83AB-B2DA-0121-3CE9-B402FBDA8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989" y="1954442"/>
            <a:ext cx="3820058" cy="1257475"/>
          </a:xfrm>
          <a:prstGeom prst="rect">
            <a:avLst/>
          </a:prstGeom>
        </p:spPr>
      </p:pic>
      <p:pic>
        <p:nvPicPr>
          <p:cNvPr id="11" name="Resim 10">
            <a:extLst>
              <a:ext uri="{FF2B5EF4-FFF2-40B4-BE49-F238E27FC236}">
                <a16:creationId xmlns:a16="http://schemas.microsoft.com/office/drawing/2014/main" id="{28C9565F-03D6-EF04-ED60-8BEA860A2A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989" y="3423222"/>
            <a:ext cx="4677428" cy="2448267"/>
          </a:xfrm>
          <a:prstGeom prst="rect">
            <a:avLst/>
          </a:prstGeom>
        </p:spPr>
      </p:pic>
    </p:spTree>
    <p:extLst>
      <p:ext uri="{BB962C8B-B14F-4D97-AF65-F5344CB8AC3E}">
        <p14:creationId xmlns:p14="http://schemas.microsoft.com/office/powerpoint/2010/main" val="21659939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95C150-852A-2572-DC04-AE40EF9F249F}"/>
              </a:ext>
            </a:extLst>
          </p:cNvPr>
          <p:cNvSpPr>
            <a:spLocks noGrp="1"/>
          </p:cNvSpPr>
          <p:nvPr>
            <p:ph type="ctrTitle"/>
          </p:nvPr>
        </p:nvSpPr>
        <p:spPr/>
        <p:txBody>
          <a:bodyPr/>
          <a:lstStyle/>
          <a:p>
            <a:r>
              <a:rPr lang="tr-TR" dirty="0"/>
              <a:t>Alt Sorgular</a:t>
            </a:r>
          </a:p>
        </p:txBody>
      </p:sp>
      <p:sp>
        <p:nvSpPr>
          <p:cNvPr id="3" name="İçerik Yer Tutucusu 2">
            <a:extLst>
              <a:ext uri="{FF2B5EF4-FFF2-40B4-BE49-F238E27FC236}">
                <a16:creationId xmlns:a16="http://schemas.microsoft.com/office/drawing/2014/main" id="{1CCF8078-05C5-3D58-6D82-3AEA1C9719FB}"/>
              </a:ext>
            </a:extLst>
          </p:cNvPr>
          <p:cNvSpPr>
            <a:spLocks noGrp="1"/>
          </p:cNvSpPr>
          <p:nvPr>
            <p:ph type="subTitle" idx="1"/>
          </p:nvPr>
        </p:nvSpPr>
        <p:spPr/>
        <p:txBody>
          <a:bodyPr/>
          <a:lstStyle/>
          <a:p>
            <a:r>
              <a:rPr lang="tr-TR" dirty="0"/>
              <a:t>Bölüm 12</a:t>
            </a:r>
          </a:p>
        </p:txBody>
      </p:sp>
    </p:spTree>
    <p:extLst>
      <p:ext uri="{BB962C8B-B14F-4D97-AF65-F5344CB8AC3E}">
        <p14:creationId xmlns:p14="http://schemas.microsoft.com/office/powerpoint/2010/main" val="254013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18F9F5-C8EF-2743-097B-F6E6B0FF3283}"/>
              </a:ext>
            </a:extLst>
          </p:cNvPr>
          <p:cNvSpPr>
            <a:spLocks noGrp="1"/>
          </p:cNvSpPr>
          <p:nvPr>
            <p:ph type="ctrTitle"/>
          </p:nvPr>
        </p:nvSpPr>
        <p:spPr/>
        <p:txBody>
          <a:bodyPr/>
          <a:lstStyle/>
          <a:p>
            <a:r>
              <a:rPr lang="tr-TR" dirty="0"/>
              <a:t>İlişkisel </a:t>
            </a:r>
            <a:r>
              <a:rPr lang="tr-TR" dirty="0" err="1"/>
              <a:t>Veritabanı</a:t>
            </a:r>
            <a:r>
              <a:rPr lang="tr-TR" dirty="0"/>
              <a:t> Esasları</a:t>
            </a:r>
          </a:p>
        </p:txBody>
      </p:sp>
      <p:sp>
        <p:nvSpPr>
          <p:cNvPr id="4" name="Alt Başlık 3">
            <a:extLst>
              <a:ext uri="{FF2B5EF4-FFF2-40B4-BE49-F238E27FC236}">
                <a16:creationId xmlns:a16="http://schemas.microsoft.com/office/drawing/2014/main" id="{27CD0A80-6749-9FCA-5F18-2246BB9E58E4}"/>
              </a:ext>
            </a:extLst>
          </p:cNvPr>
          <p:cNvSpPr>
            <a:spLocks noGrp="1"/>
          </p:cNvSpPr>
          <p:nvPr>
            <p:ph type="subTitle" idx="1"/>
          </p:nvPr>
        </p:nvSpPr>
        <p:spPr/>
        <p:txBody>
          <a:bodyPr/>
          <a:lstStyle/>
          <a:p>
            <a:r>
              <a:rPr lang="tr-TR" dirty="0"/>
              <a:t>Bölüm 2</a:t>
            </a:r>
          </a:p>
        </p:txBody>
      </p:sp>
    </p:spTree>
    <p:extLst>
      <p:ext uri="{BB962C8B-B14F-4D97-AF65-F5344CB8AC3E}">
        <p14:creationId xmlns:p14="http://schemas.microsoft.com/office/powerpoint/2010/main" val="1950311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418808-212A-AF1D-AB1A-9DD6E5ED4379}"/>
              </a:ext>
            </a:extLst>
          </p:cNvPr>
          <p:cNvSpPr>
            <a:spLocks noGrp="1"/>
          </p:cNvSpPr>
          <p:nvPr>
            <p:ph type="title"/>
          </p:nvPr>
        </p:nvSpPr>
        <p:spPr/>
        <p:txBody>
          <a:bodyPr/>
          <a:lstStyle/>
          <a:p>
            <a:r>
              <a:rPr lang="tr-TR" dirty="0"/>
              <a:t>Alt Sorgular</a:t>
            </a:r>
          </a:p>
        </p:txBody>
      </p:sp>
      <p:sp>
        <p:nvSpPr>
          <p:cNvPr id="3" name="İçerik Yer Tutucusu 2">
            <a:extLst>
              <a:ext uri="{FF2B5EF4-FFF2-40B4-BE49-F238E27FC236}">
                <a16:creationId xmlns:a16="http://schemas.microsoft.com/office/drawing/2014/main" id="{00B89422-2C73-C5FF-73F4-D9B64D308CC6}"/>
              </a:ext>
            </a:extLst>
          </p:cNvPr>
          <p:cNvSpPr>
            <a:spLocks noGrp="1"/>
          </p:cNvSpPr>
          <p:nvPr>
            <p:ph idx="1"/>
          </p:nvPr>
        </p:nvSpPr>
        <p:spPr>
          <a:xfrm>
            <a:off x="1097280" y="1845734"/>
            <a:ext cx="10058400" cy="1450757"/>
          </a:xfrm>
        </p:spPr>
        <p:txBody>
          <a:bodyPr/>
          <a:lstStyle/>
          <a:p>
            <a:r>
              <a:rPr lang="tr-TR" dirty="0"/>
              <a:t>Alt sorgudan elde edilen sonuç başka bir sorguda kullanılacaksa alt sorgular kullanılır</a:t>
            </a:r>
          </a:p>
          <a:p>
            <a:r>
              <a:rPr lang="tr-TR" dirty="0"/>
              <a:t>Alt sorgu(iç) ana (dış) sorgudan önce çalıştırılır</a:t>
            </a:r>
          </a:p>
          <a:p>
            <a:r>
              <a:rPr lang="tr-TR" dirty="0"/>
              <a:t>Alt sorgular istenilen sonuçların kolay ve anlaşılır bir biçimde bulunmasını sağlar</a:t>
            </a:r>
          </a:p>
        </p:txBody>
      </p:sp>
      <p:sp>
        <p:nvSpPr>
          <p:cNvPr id="4" name="Başlık 1">
            <a:extLst>
              <a:ext uri="{FF2B5EF4-FFF2-40B4-BE49-F238E27FC236}">
                <a16:creationId xmlns:a16="http://schemas.microsoft.com/office/drawing/2014/main" id="{3D3C9019-F5D7-2486-4A66-2010AF0E7BE5}"/>
              </a:ext>
            </a:extLst>
          </p:cNvPr>
          <p:cNvSpPr txBox="1">
            <a:spLocks/>
          </p:cNvSpPr>
          <p:nvPr/>
        </p:nvSpPr>
        <p:spPr>
          <a:xfrm>
            <a:off x="1097280" y="257111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tr-TR" sz="3200" b="1" dirty="0"/>
              <a:t>Alt Sorguların konumları</a:t>
            </a:r>
          </a:p>
        </p:txBody>
      </p:sp>
      <p:sp>
        <p:nvSpPr>
          <p:cNvPr id="5" name="İçerik Yer Tutucusu 2">
            <a:extLst>
              <a:ext uri="{FF2B5EF4-FFF2-40B4-BE49-F238E27FC236}">
                <a16:creationId xmlns:a16="http://schemas.microsoft.com/office/drawing/2014/main" id="{C4FF0B77-1F1E-0C64-F43E-89A1E75F353C}"/>
              </a:ext>
            </a:extLst>
          </p:cNvPr>
          <p:cNvSpPr txBox="1">
            <a:spLocks/>
          </p:cNvSpPr>
          <p:nvPr/>
        </p:nvSpPr>
        <p:spPr>
          <a:xfrm>
            <a:off x="1097280" y="4395262"/>
            <a:ext cx="10058400" cy="1836573"/>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tr-TR" dirty="0"/>
              <a:t>SELECT (ALT SORGU)</a:t>
            </a:r>
          </a:p>
          <a:p>
            <a:r>
              <a:rPr lang="tr-TR" dirty="0"/>
              <a:t>FROM (ALT SORGU)</a:t>
            </a:r>
          </a:p>
          <a:p>
            <a:r>
              <a:rPr lang="tr-TR" dirty="0"/>
              <a:t>WHERE(ALT SORGU)</a:t>
            </a:r>
          </a:p>
          <a:p>
            <a:r>
              <a:rPr lang="tr-TR" dirty="0"/>
              <a:t>GROUP BY …</a:t>
            </a:r>
          </a:p>
          <a:p>
            <a:r>
              <a:rPr lang="tr-TR" dirty="0"/>
              <a:t>HAVING (ALT SORGU)</a:t>
            </a:r>
          </a:p>
        </p:txBody>
      </p:sp>
    </p:spTree>
    <p:extLst>
      <p:ext uri="{BB962C8B-B14F-4D97-AF65-F5344CB8AC3E}">
        <p14:creationId xmlns:p14="http://schemas.microsoft.com/office/powerpoint/2010/main" val="3802716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87F43D-6A78-B743-9DC2-42BB81B27953}"/>
              </a:ext>
            </a:extLst>
          </p:cNvPr>
          <p:cNvSpPr>
            <a:spLocks noGrp="1"/>
          </p:cNvSpPr>
          <p:nvPr>
            <p:ph type="title"/>
          </p:nvPr>
        </p:nvSpPr>
        <p:spPr/>
        <p:txBody>
          <a:bodyPr/>
          <a:lstStyle/>
          <a:p>
            <a:r>
              <a:rPr lang="tr-TR" dirty="0"/>
              <a:t>Alt sorgu Çeşitleri</a:t>
            </a:r>
          </a:p>
        </p:txBody>
      </p:sp>
      <p:sp>
        <p:nvSpPr>
          <p:cNvPr id="3" name="İçerik Yer Tutucusu 2">
            <a:extLst>
              <a:ext uri="{FF2B5EF4-FFF2-40B4-BE49-F238E27FC236}">
                <a16:creationId xmlns:a16="http://schemas.microsoft.com/office/drawing/2014/main" id="{8207E254-1FFF-900A-1A98-B350D6BB8900}"/>
              </a:ext>
            </a:extLst>
          </p:cNvPr>
          <p:cNvSpPr>
            <a:spLocks noGrp="1"/>
          </p:cNvSpPr>
          <p:nvPr>
            <p:ph idx="1"/>
          </p:nvPr>
        </p:nvSpPr>
        <p:spPr/>
        <p:txBody>
          <a:bodyPr/>
          <a:lstStyle/>
          <a:p>
            <a:r>
              <a:rPr lang="tr-TR" dirty="0"/>
              <a:t>Tek Satır Döndüren Alt Sorgular</a:t>
            </a:r>
          </a:p>
          <a:p>
            <a:endParaRPr lang="tr-TR" dirty="0"/>
          </a:p>
          <a:p>
            <a:endParaRPr lang="tr-TR" dirty="0"/>
          </a:p>
          <a:p>
            <a:endParaRPr lang="tr-TR" dirty="0"/>
          </a:p>
          <a:p>
            <a:pPr marL="0" indent="0">
              <a:buNone/>
            </a:pPr>
            <a:endParaRPr lang="tr-TR" dirty="0"/>
          </a:p>
          <a:p>
            <a:pPr marL="0" indent="0">
              <a:buNone/>
            </a:pPr>
            <a:r>
              <a:rPr lang="tr-TR" dirty="0"/>
              <a:t>Birden Fazla Satır Döndüren Alt sorgular</a:t>
            </a:r>
          </a:p>
        </p:txBody>
      </p:sp>
      <p:pic>
        <p:nvPicPr>
          <p:cNvPr id="5" name="Resim 4">
            <a:extLst>
              <a:ext uri="{FF2B5EF4-FFF2-40B4-BE49-F238E27FC236}">
                <a16:creationId xmlns:a16="http://schemas.microsoft.com/office/drawing/2014/main" id="{F3A2C606-6BAD-81CC-5787-A6F2D5556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813" y="2263002"/>
            <a:ext cx="6354062" cy="1543265"/>
          </a:xfrm>
          <a:prstGeom prst="rect">
            <a:avLst/>
          </a:prstGeom>
        </p:spPr>
      </p:pic>
      <p:pic>
        <p:nvPicPr>
          <p:cNvPr id="7" name="Resim 6">
            <a:extLst>
              <a:ext uri="{FF2B5EF4-FFF2-40B4-BE49-F238E27FC236}">
                <a16:creationId xmlns:a16="http://schemas.microsoft.com/office/drawing/2014/main" id="{4C585FA3-9B0A-C79E-4B6B-1589D615B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13" y="4499873"/>
            <a:ext cx="6220693" cy="1600423"/>
          </a:xfrm>
          <a:prstGeom prst="rect">
            <a:avLst/>
          </a:prstGeom>
        </p:spPr>
      </p:pic>
    </p:spTree>
    <p:extLst>
      <p:ext uri="{BB962C8B-B14F-4D97-AF65-F5344CB8AC3E}">
        <p14:creationId xmlns:p14="http://schemas.microsoft.com/office/powerpoint/2010/main" val="15646702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257DD3-EB40-59CE-D500-D16C5F4F78FB}"/>
              </a:ext>
            </a:extLst>
          </p:cNvPr>
          <p:cNvSpPr>
            <a:spLocks noGrp="1"/>
          </p:cNvSpPr>
          <p:nvPr>
            <p:ph type="title"/>
          </p:nvPr>
        </p:nvSpPr>
        <p:spPr/>
        <p:txBody>
          <a:bodyPr/>
          <a:lstStyle/>
          <a:p>
            <a:r>
              <a:rPr lang="tr-TR" dirty="0"/>
              <a:t>Tek Satır Alt Sorgular</a:t>
            </a:r>
          </a:p>
        </p:txBody>
      </p:sp>
      <p:sp>
        <p:nvSpPr>
          <p:cNvPr id="3" name="İçerik Yer Tutucusu 2">
            <a:extLst>
              <a:ext uri="{FF2B5EF4-FFF2-40B4-BE49-F238E27FC236}">
                <a16:creationId xmlns:a16="http://schemas.microsoft.com/office/drawing/2014/main" id="{9BB464DF-722E-5B21-8F6A-043FE616F09C}"/>
              </a:ext>
            </a:extLst>
          </p:cNvPr>
          <p:cNvSpPr>
            <a:spLocks noGrp="1"/>
          </p:cNvSpPr>
          <p:nvPr>
            <p:ph idx="1"/>
          </p:nvPr>
        </p:nvSpPr>
        <p:spPr/>
        <p:txBody>
          <a:bodyPr/>
          <a:lstStyle/>
          <a:p>
            <a:r>
              <a:rPr lang="tr-TR" dirty="0"/>
              <a:t>Tek satır döndürürler</a:t>
            </a:r>
          </a:p>
          <a:p>
            <a:r>
              <a:rPr lang="tr-TR" dirty="0"/>
              <a:t>=,&lt;,&gt;,&lt;=,&gt;=,&lt;&gt; operatörleri ile birlikte kullanılırlar</a:t>
            </a:r>
          </a:p>
          <a:p>
            <a:r>
              <a:rPr lang="tr-TR" dirty="0"/>
              <a:t>Belirlenen bir personelin unvanı ile aynı olan personelleri bulalım</a:t>
            </a:r>
          </a:p>
          <a:p>
            <a:endParaRPr lang="tr-TR" dirty="0"/>
          </a:p>
        </p:txBody>
      </p:sp>
      <p:pic>
        <p:nvPicPr>
          <p:cNvPr id="5" name="Resim 4">
            <a:extLst>
              <a:ext uri="{FF2B5EF4-FFF2-40B4-BE49-F238E27FC236}">
                <a16:creationId xmlns:a16="http://schemas.microsoft.com/office/drawing/2014/main" id="{EE20A132-7B7A-9381-1D1E-49A27A026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497" y="3682749"/>
            <a:ext cx="5944430" cy="1619476"/>
          </a:xfrm>
          <a:prstGeom prst="rect">
            <a:avLst/>
          </a:prstGeom>
        </p:spPr>
      </p:pic>
      <p:pic>
        <p:nvPicPr>
          <p:cNvPr id="7" name="Resim 6">
            <a:extLst>
              <a:ext uri="{FF2B5EF4-FFF2-40B4-BE49-F238E27FC236}">
                <a16:creationId xmlns:a16="http://schemas.microsoft.com/office/drawing/2014/main" id="{BEFC5E5A-EFEA-3AB6-866E-9DC994222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726" y="2901590"/>
            <a:ext cx="4058216" cy="3181794"/>
          </a:xfrm>
          <a:prstGeom prst="rect">
            <a:avLst/>
          </a:prstGeom>
        </p:spPr>
      </p:pic>
    </p:spTree>
    <p:extLst>
      <p:ext uri="{BB962C8B-B14F-4D97-AF65-F5344CB8AC3E}">
        <p14:creationId xmlns:p14="http://schemas.microsoft.com/office/powerpoint/2010/main" val="36892759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54AC67-D2A0-6EB9-341B-C764F01F10D6}"/>
              </a:ext>
            </a:extLst>
          </p:cNvPr>
          <p:cNvSpPr>
            <a:spLocks noGrp="1"/>
          </p:cNvSpPr>
          <p:nvPr>
            <p:ph type="title"/>
          </p:nvPr>
        </p:nvSpPr>
        <p:spPr/>
        <p:txBody>
          <a:bodyPr/>
          <a:lstStyle/>
          <a:p>
            <a:r>
              <a:rPr lang="tr-TR" dirty="0"/>
              <a:t>Çok Satır Alt Sorgular</a:t>
            </a:r>
          </a:p>
        </p:txBody>
      </p:sp>
      <p:sp>
        <p:nvSpPr>
          <p:cNvPr id="3" name="İçerik Yer Tutucusu 2">
            <a:extLst>
              <a:ext uri="{FF2B5EF4-FFF2-40B4-BE49-F238E27FC236}">
                <a16:creationId xmlns:a16="http://schemas.microsoft.com/office/drawing/2014/main" id="{06B649E2-3C6E-DB59-A07B-3892C985F51F}"/>
              </a:ext>
            </a:extLst>
          </p:cNvPr>
          <p:cNvSpPr>
            <a:spLocks noGrp="1"/>
          </p:cNvSpPr>
          <p:nvPr>
            <p:ph idx="1"/>
          </p:nvPr>
        </p:nvSpPr>
        <p:spPr/>
        <p:txBody>
          <a:bodyPr/>
          <a:lstStyle/>
          <a:p>
            <a:r>
              <a:rPr lang="tr-TR" dirty="0"/>
              <a:t>Birden fazla satır döndürürler</a:t>
            </a:r>
          </a:p>
          <a:p>
            <a:r>
              <a:rPr lang="tr-TR" dirty="0"/>
              <a:t>Çok satır karşılaştırma operatörleri ile birlikte kullanılırlar</a:t>
            </a:r>
          </a:p>
          <a:p>
            <a:r>
              <a:rPr lang="tr-TR" dirty="0"/>
              <a:t>in-</a:t>
            </a:r>
            <a:r>
              <a:rPr lang="tr-TR" dirty="0" err="1"/>
              <a:t>any</a:t>
            </a:r>
            <a:r>
              <a:rPr lang="tr-TR" dirty="0"/>
              <a:t>-</a:t>
            </a:r>
            <a:r>
              <a:rPr lang="tr-TR" dirty="0" err="1"/>
              <a:t>all</a:t>
            </a:r>
            <a:endParaRPr lang="tr-TR" dirty="0"/>
          </a:p>
        </p:txBody>
      </p:sp>
    </p:spTree>
    <p:extLst>
      <p:ext uri="{BB962C8B-B14F-4D97-AF65-F5344CB8AC3E}">
        <p14:creationId xmlns:p14="http://schemas.microsoft.com/office/powerpoint/2010/main" val="23296470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895F14-6BDB-D048-4691-FE9E0D788259}"/>
              </a:ext>
            </a:extLst>
          </p:cNvPr>
          <p:cNvSpPr>
            <a:spLocks noGrp="1"/>
          </p:cNvSpPr>
          <p:nvPr>
            <p:ph type="title"/>
          </p:nvPr>
        </p:nvSpPr>
        <p:spPr/>
        <p:txBody>
          <a:bodyPr/>
          <a:lstStyle/>
          <a:p>
            <a:r>
              <a:rPr lang="tr-TR" dirty="0"/>
              <a:t>IN </a:t>
            </a:r>
          </a:p>
        </p:txBody>
      </p:sp>
      <p:sp>
        <p:nvSpPr>
          <p:cNvPr id="3" name="İçerik Yer Tutucusu 2">
            <a:extLst>
              <a:ext uri="{FF2B5EF4-FFF2-40B4-BE49-F238E27FC236}">
                <a16:creationId xmlns:a16="http://schemas.microsoft.com/office/drawing/2014/main" id="{DEE8E939-C029-6D79-9B9A-05391D083C08}"/>
              </a:ext>
            </a:extLst>
          </p:cNvPr>
          <p:cNvSpPr>
            <a:spLocks noGrp="1"/>
          </p:cNvSpPr>
          <p:nvPr>
            <p:ph idx="1"/>
          </p:nvPr>
        </p:nvSpPr>
        <p:spPr/>
        <p:txBody>
          <a:bodyPr/>
          <a:lstStyle/>
          <a:p>
            <a:r>
              <a:rPr lang="tr-TR" dirty="0"/>
              <a:t>Bir liste içinde ki değerlerden herhangi birine eşit olup olmadığını bulmak için </a:t>
            </a:r>
            <a:r>
              <a:rPr lang="tr-TR" dirty="0" err="1"/>
              <a:t>kulanılırlar</a:t>
            </a:r>
            <a:endParaRPr lang="tr-TR" dirty="0"/>
          </a:p>
          <a:p>
            <a:r>
              <a:rPr lang="tr-TR" b="1" dirty="0"/>
              <a:t>Seviyesi 1 olan yöneticiler</a:t>
            </a:r>
          </a:p>
        </p:txBody>
      </p:sp>
      <p:pic>
        <p:nvPicPr>
          <p:cNvPr id="5" name="Resim 4">
            <a:extLst>
              <a:ext uri="{FF2B5EF4-FFF2-40B4-BE49-F238E27FC236}">
                <a16:creationId xmlns:a16="http://schemas.microsoft.com/office/drawing/2014/main" id="{C5A00C22-962D-D61F-9777-95EFC4953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40" y="4722643"/>
            <a:ext cx="11498280" cy="1448002"/>
          </a:xfrm>
          <a:prstGeom prst="rect">
            <a:avLst/>
          </a:prstGeom>
        </p:spPr>
      </p:pic>
      <p:pic>
        <p:nvPicPr>
          <p:cNvPr id="7" name="Resim 6">
            <a:extLst>
              <a:ext uri="{FF2B5EF4-FFF2-40B4-BE49-F238E27FC236}">
                <a16:creationId xmlns:a16="http://schemas.microsoft.com/office/drawing/2014/main" id="{A1B7CA90-C0FF-D1CD-8677-08F3644C7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159" y="3103167"/>
            <a:ext cx="6868484" cy="1619476"/>
          </a:xfrm>
          <a:prstGeom prst="rect">
            <a:avLst/>
          </a:prstGeom>
        </p:spPr>
      </p:pic>
    </p:spTree>
    <p:extLst>
      <p:ext uri="{BB962C8B-B14F-4D97-AF65-F5344CB8AC3E}">
        <p14:creationId xmlns:p14="http://schemas.microsoft.com/office/powerpoint/2010/main" val="50345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3C74BA-DDED-8EFD-02A9-86D84F621DF4}"/>
              </a:ext>
            </a:extLst>
          </p:cNvPr>
          <p:cNvSpPr>
            <a:spLocks noGrp="1"/>
          </p:cNvSpPr>
          <p:nvPr>
            <p:ph type="title"/>
          </p:nvPr>
        </p:nvSpPr>
        <p:spPr/>
        <p:txBody>
          <a:bodyPr/>
          <a:lstStyle/>
          <a:p>
            <a:r>
              <a:rPr lang="tr-TR" dirty="0"/>
              <a:t>ANY Operatörü</a:t>
            </a:r>
          </a:p>
        </p:txBody>
      </p:sp>
      <p:sp>
        <p:nvSpPr>
          <p:cNvPr id="3" name="İçerik Yer Tutucusu 2">
            <a:extLst>
              <a:ext uri="{FF2B5EF4-FFF2-40B4-BE49-F238E27FC236}">
                <a16:creationId xmlns:a16="http://schemas.microsoft.com/office/drawing/2014/main" id="{4AC2EF6F-1C0B-7A7C-6594-43295040CA59}"/>
              </a:ext>
            </a:extLst>
          </p:cNvPr>
          <p:cNvSpPr>
            <a:spLocks noGrp="1"/>
          </p:cNvSpPr>
          <p:nvPr>
            <p:ph idx="1"/>
          </p:nvPr>
        </p:nvSpPr>
        <p:spPr/>
        <p:txBody>
          <a:bodyPr/>
          <a:lstStyle/>
          <a:p>
            <a:r>
              <a:rPr lang="tr-TR" dirty="0"/>
              <a:t>Alt sorgu tarafından üretilen her bir değeri ana sorgu içinde belirlenen bir değerle karşılaştırmak söz konusu ise ANY kullanılır</a:t>
            </a:r>
          </a:p>
          <a:p>
            <a:r>
              <a:rPr lang="tr-TR" dirty="0"/>
              <a:t>ANY  =,&lt;,&gt;  işleçlerinden biriyle kullanılır</a:t>
            </a:r>
          </a:p>
          <a:p>
            <a:r>
              <a:rPr lang="tr-TR" dirty="0"/>
              <a:t>&lt;ANY en büyükten daha küçük</a:t>
            </a:r>
          </a:p>
          <a:p>
            <a:r>
              <a:rPr lang="tr-TR" dirty="0"/>
              <a:t>&gt;ANY en küçükten daha büyük</a:t>
            </a:r>
          </a:p>
          <a:p>
            <a:r>
              <a:rPr lang="tr-TR" dirty="0"/>
              <a:t>=ANY biçimdeki bir tanım IN tanımı ile eşdeğerdir</a:t>
            </a:r>
          </a:p>
        </p:txBody>
      </p:sp>
    </p:spTree>
    <p:extLst>
      <p:ext uri="{BB962C8B-B14F-4D97-AF65-F5344CB8AC3E}">
        <p14:creationId xmlns:p14="http://schemas.microsoft.com/office/powerpoint/2010/main" val="13971943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69487D-2E9E-5AED-4EF0-0CED464BE40B}"/>
              </a:ext>
            </a:extLst>
          </p:cNvPr>
          <p:cNvSpPr>
            <a:spLocks noGrp="1"/>
          </p:cNvSpPr>
          <p:nvPr>
            <p:ph type="title"/>
          </p:nvPr>
        </p:nvSpPr>
        <p:spPr/>
        <p:txBody>
          <a:bodyPr/>
          <a:lstStyle/>
          <a:p>
            <a:r>
              <a:rPr lang="tr-TR" dirty="0"/>
              <a:t>ANY ÖRNEK</a:t>
            </a:r>
          </a:p>
        </p:txBody>
      </p:sp>
      <p:pic>
        <p:nvPicPr>
          <p:cNvPr id="5" name="İçerik Yer Tutucusu 4">
            <a:extLst>
              <a:ext uri="{FF2B5EF4-FFF2-40B4-BE49-F238E27FC236}">
                <a16:creationId xmlns:a16="http://schemas.microsoft.com/office/drawing/2014/main" id="{8A6B57FB-EF5B-3FCA-9D7F-90F8823DC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453" y="1880145"/>
            <a:ext cx="5982535" cy="1238423"/>
          </a:xfrm>
        </p:spPr>
      </p:pic>
      <p:pic>
        <p:nvPicPr>
          <p:cNvPr id="7" name="Resim 6">
            <a:extLst>
              <a:ext uri="{FF2B5EF4-FFF2-40B4-BE49-F238E27FC236}">
                <a16:creationId xmlns:a16="http://schemas.microsoft.com/office/drawing/2014/main" id="{8C672524-97F2-E2FA-5309-3078E4753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400" y="4396748"/>
            <a:ext cx="5658640" cy="1162212"/>
          </a:xfrm>
          <a:prstGeom prst="rect">
            <a:avLst/>
          </a:prstGeom>
        </p:spPr>
      </p:pic>
      <p:sp>
        <p:nvSpPr>
          <p:cNvPr id="8" name="Başlık 1">
            <a:extLst>
              <a:ext uri="{FF2B5EF4-FFF2-40B4-BE49-F238E27FC236}">
                <a16:creationId xmlns:a16="http://schemas.microsoft.com/office/drawing/2014/main" id="{2E9DEB2B-C48E-FE4E-D3FD-B52E32A59369}"/>
              </a:ext>
            </a:extLst>
          </p:cNvPr>
          <p:cNvSpPr txBox="1">
            <a:spLocks/>
          </p:cNvSpPr>
          <p:nvPr/>
        </p:nvSpPr>
        <p:spPr>
          <a:xfrm>
            <a:off x="1335912" y="2703621"/>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tr-TR" sz="2400" dirty="0"/>
              <a:t>Aynı sonucu üretirler</a:t>
            </a:r>
          </a:p>
        </p:txBody>
      </p:sp>
      <p:pic>
        <p:nvPicPr>
          <p:cNvPr id="10" name="Resim 9">
            <a:extLst>
              <a:ext uri="{FF2B5EF4-FFF2-40B4-BE49-F238E27FC236}">
                <a16:creationId xmlns:a16="http://schemas.microsoft.com/office/drawing/2014/main" id="{2C9D3BE6-A42A-955F-306E-29B0F0D88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569" y="2360622"/>
            <a:ext cx="3115110" cy="2448267"/>
          </a:xfrm>
          <a:prstGeom prst="rect">
            <a:avLst/>
          </a:prstGeom>
        </p:spPr>
      </p:pic>
    </p:spTree>
    <p:extLst>
      <p:ext uri="{BB962C8B-B14F-4D97-AF65-F5344CB8AC3E}">
        <p14:creationId xmlns:p14="http://schemas.microsoft.com/office/powerpoint/2010/main" val="15102582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D3565E-2148-ED96-E8CC-4DA7600C835C}"/>
              </a:ext>
            </a:extLst>
          </p:cNvPr>
          <p:cNvSpPr>
            <a:spLocks noGrp="1"/>
          </p:cNvSpPr>
          <p:nvPr>
            <p:ph type="title"/>
          </p:nvPr>
        </p:nvSpPr>
        <p:spPr/>
        <p:txBody>
          <a:bodyPr/>
          <a:lstStyle/>
          <a:p>
            <a:r>
              <a:rPr lang="tr-TR" dirty="0"/>
              <a:t>	ANY ve Çok Satır Alt Sorgular</a:t>
            </a:r>
          </a:p>
        </p:txBody>
      </p:sp>
      <p:pic>
        <p:nvPicPr>
          <p:cNvPr id="5" name="İçerik Yer Tutucusu 4">
            <a:extLst>
              <a:ext uri="{FF2B5EF4-FFF2-40B4-BE49-F238E27FC236}">
                <a16:creationId xmlns:a16="http://schemas.microsoft.com/office/drawing/2014/main" id="{B9B351FD-D554-B80A-72BA-2445C87C4B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971" y="2464249"/>
            <a:ext cx="9164329" cy="1038370"/>
          </a:xfrm>
        </p:spPr>
      </p:pic>
      <p:pic>
        <p:nvPicPr>
          <p:cNvPr id="7" name="Resim 6">
            <a:extLst>
              <a:ext uri="{FF2B5EF4-FFF2-40B4-BE49-F238E27FC236}">
                <a16:creationId xmlns:a16="http://schemas.microsoft.com/office/drawing/2014/main" id="{1AF63F5D-6E16-2217-FE31-867F42CAA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758" y="3622317"/>
            <a:ext cx="7230484" cy="2419688"/>
          </a:xfrm>
          <a:prstGeom prst="rect">
            <a:avLst/>
          </a:prstGeom>
        </p:spPr>
      </p:pic>
      <p:sp>
        <p:nvSpPr>
          <p:cNvPr id="8" name="Başlık 1">
            <a:extLst>
              <a:ext uri="{FF2B5EF4-FFF2-40B4-BE49-F238E27FC236}">
                <a16:creationId xmlns:a16="http://schemas.microsoft.com/office/drawing/2014/main" id="{B5613968-D60B-22C4-9DEB-F4C5F20CB541}"/>
              </a:ext>
            </a:extLst>
          </p:cNvPr>
          <p:cNvSpPr txBox="1">
            <a:spLocks/>
          </p:cNvSpPr>
          <p:nvPr/>
        </p:nvSpPr>
        <p:spPr>
          <a:xfrm>
            <a:off x="1097280" y="1011981"/>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tr-TR" sz="2800" dirty="0"/>
              <a:t>En fazla kazanan uzmandan daha az az maaşı olan personeller kimlerdir</a:t>
            </a:r>
          </a:p>
        </p:txBody>
      </p:sp>
    </p:spTree>
    <p:extLst>
      <p:ext uri="{BB962C8B-B14F-4D97-AF65-F5344CB8AC3E}">
        <p14:creationId xmlns:p14="http://schemas.microsoft.com/office/powerpoint/2010/main" val="38549115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8BE4B1-F8DF-BEAB-9189-25E9A7AA66DD}"/>
              </a:ext>
            </a:extLst>
          </p:cNvPr>
          <p:cNvSpPr>
            <a:spLocks noGrp="1"/>
          </p:cNvSpPr>
          <p:nvPr>
            <p:ph type="title"/>
          </p:nvPr>
        </p:nvSpPr>
        <p:spPr/>
        <p:txBody>
          <a:bodyPr/>
          <a:lstStyle/>
          <a:p>
            <a:r>
              <a:rPr lang="tr-TR" dirty="0"/>
              <a:t>ALL Operatörü</a:t>
            </a:r>
          </a:p>
        </p:txBody>
      </p:sp>
      <p:sp>
        <p:nvSpPr>
          <p:cNvPr id="3" name="İçerik Yer Tutucusu 2">
            <a:extLst>
              <a:ext uri="{FF2B5EF4-FFF2-40B4-BE49-F238E27FC236}">
                <a16:creationId xmlns:a16="http://schemas.microsoft.com/office/drawing/2014/main" id="{000CEB86-3DB8-F492-5432-EBAB980B7DFF}"/>
              </a:ext>
            </a:extLst>
          </p:cNvPr>
          <p:cNvSpPr>
            <a:spLocks noGrp="1"/>
          </p:cNvSpPr>
          <p:nvPr>
            <p:ph idx="1"/>
          </p:nvPr>
        </p:nvSpPr>
        <p:spPr/>
        <p:txBody>
          <a:bodyPr/>
          <a:lstStyle/>
          <a:p>
            <a:r>
              <a:rPr lang="tr-TR" dirty="0"/>
              <a:t>Alt sorgu tarafından üretilen tüm değerlerin, ana sorgu için bir girdi olarak kullanılması söz konusu ise ALL işleci kullanılır</a:t>
            </a:r>
          </a:p>
          <a:p>
            <a:r>
              <a:rPr lang="tr-TR" dirty="0"/>
              <a:t>ALL =,&gt;,&lt;  işleçlerinden biriyle kullanılır</a:t>
            </a:r>
          </a:p>
          <a:p>
            <a:r>
              <a:rPr lang="tr-TR" dirty="0"/>
              <a:t>&lt;ALL en küçükten daha küçük</a:t>
            </a:r>
          </a:p>
          <a:p>
            <a:r>
              <a:rPr lang="tr-TR" dirty="0"/>
              <a:t>&gt;ALL en büyükten daha büyük</a:t>
            </a:r>
          </a:p>
          <a:p>
            <a:r>
              <a:rPr lang="tr-TR" dirty="0"/>
              <a:t>!=ALL not in ile aynı kullanımına sahiptir</a:t>
            </a:r>
          </a:p>
        </p:txBody>
      </p:sp>
    </p:spTree>
    <p:extLst>
      <p:ext uri="{BB962C8B-B14F-4D97-AF65-F5344CB8AC3E}">
        <p14:creationId xmlns:p14="http://schemas.microsoft.com/office/powerpoint/2010/main" val="13374134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437458-847F-A00B-86E3-3FB74486A75D}"/>
              </a:ext>
            </a:extLst>
          </p:cNvPr>
          <p:cNvSpPr>
            <a:spLocks noGrp="1"/>
          </p:cNvSpPr>
          <p:nvPr>
            <p:ph type="title"/>
          </p:nvPr>
        </p:nvSpPr>
        <p:spPr/>
        <p:txBody>
          <a:bodyPr/>
          <a:lstStyle/>
          <a:p>
            <a:r>
              <a:rPr lang="tr-TR" dirty="0"/>
              <a:t>ALL ÖRNEK</a:t>
            </a:r>
          </a:p>
        </p:txBody>
      </p:sp>
      <p:pic>
        <p:nvPicPr>
          <p:cNvPr id="5" name="İçerik Yer Tutucusu 4">
            <a:extLst>
              <a:ext uri="{FF2B5EF4-FFF2-40B4-BE49-F238E27FC236}">
                <a16:creationId xmlns:a16="http://schemas.microsoft.com/office/drawing/2014/main" id="{682D410D-2081-C45E-5A1F-3C8895802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79" y="3896268"/>
            <a:ext cx="6943477" cy="1300489"/>
          </a:xfrm>
        </p:spPr>
      </p:pic>
      <p:pic>
        <p:nvPicPr>
          <p:cNvPr id="11" name="Resim 10">
            <a:extLst>
              <a:ext uri="{FF2B5EF4-FFF2-40B4-BE49-F238E27FC236}">
                <a16:creationId xmlns:a16="http://schemas.microsoft.com/office/drawing/2014/main" id="{8D32C1F8-F3FD-76A4-815D-969E9AE6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1942604"/>
            <a:ext cx="6804330" cy="1181028"/>
          </a:xfrm>
          <a:prstGeom prst="rect">
            <a:avLst/>
          </a:prstGeom>
        </p:spPr>
      </p:pic>
      <p:pic>
        <p:nvPicPr>
          <p:cNvPr id="13" name="Resim 12">
            <a:extLst>
              <a:ext uri="{FF2B5EF4-FFF2-40B4-BE49-F238E27FC236}">
                <a16:creationId xmlns:a16="http://schemas.microsoft.com/office/drawing/2014/main" id="{BB685082-9E54-5CE6-1AEB-5A3081EA0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9403" y="1995287"/>
            <a:ext cx="2925318" cy="3966310"/>
          </a:xfrm>
          <a:prstGeom prst="rect">
            <a:avLst/>
          </a:prstGeom>
        </p:spPr>
      </p:pic>
    </p:spTree>
    <p:extLst>
      <p:ext uri="{BB962C8B-B14F-4D97-AF65-F5344CB8AC3E}">
        <p14:creationId xmlns:p14="http://schemas.microsoft.com/office/powerpoint/2010/main" val="560725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6354F4-4C06-666C-6284-DF07C1B6F50E}"/>
              </a:ext>
            </a:extLst>
          </p:cNvPr>
          <p:cNvSpPr>
            <a:spLocks noGrp="1"/>
          </p:cNvSpPr>
          <p:nvPr>
            <p:ph type="title"/>
          </p:nvPr>
        </p:nvSpPr>
        <p:spPr/>
        <p:txBody>
          <a:bodyPr/>
          <a:lstStyle/>
          <a:p>
            <a:r>
              <a:rPr lang="tr-TR" dirty="0"/>
              <a:t>İlişkisel </a:t>
            </a:r>
            <a:r>
              <a:rPr lang="tr-TR" dirty="0" err="1"/>
              <a:t>Veritabanı</a:t>
            </a:r>
            <a:r>
              <a:rPr lang="tr-TR" dirty="0"/>
              <a:t> Esasları</a:t>
            </a:r>
          </a:p>
        </p:txBody>
      </p:sp>
      <p:sp>
        <p:nvSpPr>
          <p:cNvPr id="3" name="İçerik Yer Tutucusu 2">
            <a:extLst>
              <a:ext uri="{FF2B5EF4-FFF2-40B4-BE49-F238E27FC236}">
                <a16:creationId xmlns:a16="http://schemas.microsoft.com/office/drawing/2014/main" id="{C32DEED4-CEBF-E869-4085-4C32E5263D35}"/>
              </a:ext>
            </a:extLst>
          </p:cNvPr>
          <p:cNvSpPr>
            <a:spLocks noGrp="1"/>
          </p:cNvSpPr>
          <p:nvPr>
            <p:ph idx="1"/>
          </p:nvPr>
        </p:nvSpPr>
        <p:spPr/>
        <p:txBody>
          <a:bodyPr>
            <a:normAutofit/>
          </a:bodyPr>
          <a:lstStyle/>
          <a:p>
            <a:r>
              <a:rPr lang="tr-TR" sz="2400" b="0" i="0" dirty="0">
                <a:solidFill>
                  <a:srgbClr val="161513"/>
                </a:solidFill>
                <a:effectLst/>
                <a:latin typeface="OracleSansVF"/>
              </a:rPr>
              <a:t>    İlişkisel </a:t>
            </a:r>
            <a:r>
              <a:rPr lang="tr-TR" sz="2400" b="0" i="0" dirty="0" err="1">
                <a:solidFill>
                  <a:srgbClr val="161513"/>
                </a:solidFill>
                <a:effectLst/>
                <a:latin typeface="OracleSansVF"/>
              </a:rPr>
              <a:t>veritabanı</a:t>
            </a:r>
            <a:r>
              <a:rPr lang="tr-TR" sz="2400" b="0" i="0" dirty="0">
                <a:solidFill>
                  <a:srgbClr val="161513"/>
                </a:solidFill>
                <a:effectLst/>
                <a:latin typeface="OracleSansVF"/>
              </a:rPr>
              <a:t>, birbiriyle ilişkili veri noktalarını depolayan ve bunlara erişim sağlayan bir </a:t>
            </a:r>
            <a:r>
              <a:rPr lang="tr-TR" sz="2400" b="0" i="0" dirty="0" err="1">
                <a:solidFill>
                  <a:srgbClr val="161513"/>
                </a:solidFill>
                <a:effectLst/>
                <a:latin typeface="OracleSansVF"/>
              </a:rPr>
              <a:t>veritabanı</a:t>
            </a:r>
            <a:r>
              <a:rPr lang="tr-TR" sz="2400" b="0" i="0" dirty="0">
                <a:solidFill>
                  <a:srgbClr val="161513"/>
                </a:solidFill>
                <a:effectLst/>
                <a:latin typeface="OracleSansVF"/>
              </a:rPr>
              <a:t> türüdür. </a:t>
            </a:r>
          </a:p>
          <a:p>
            <a:r>
              <a:rPr lang="tr-TR" sz="2400" b="0" i="0" dirty="0">
                <a:solidFill>
                  <a:srgbClr val="161513"/>
                </a:solidFill>
                <a:effectLst/>
                <a:latin typeface="OracleSansVF"/>
              </a:rPr>
              <a:t>    İlişkisel </a:t>
            </a:r>
            <a:r>
              <a:rPr lang="tr-TR" sz="2400" b="0" i="0" u="none" strike="noStrike" dirty="0" err="1">
                <a:solidFill>
                  <a:srgbClr val="006B8F"/>
                </a:solidFill>
                <a:effectLst/>
                <a:latin typeface="OracleSansVF"/>
                <a:hlinkClick r:id="rId2"/>
              </a:rPr>
              <a:t>veritabanları</a:t>
            </a:r>
            <a:r>
              <a:rPr lang="tr-TR" sz="2400" b="0" i="0" dirty="0">
                <a:solidFill>
                  <a:srgbClr val="161513"/>
                </a:solidFill>
                <a:effectLst/>
                <a:latin typeface="OracleSansVF"/>
              </a:rPr>
              <a:t> tablolardaki verileri temsil etmenin sezgisel ve basit bir yolu olan ilişkisel modeli temel alır. </a:t>
            </a:r>
          </a:p>
        </p:txBody>
      </p:sp>
    </p:spTree>
    <p:extLst>
      <p:ext uri="{BB962C8B-B14F-4D97-AF65-F5344CB8AC3E}">
        <p14:creationId xmlns:p14="http://schemas.microsoft.com/office/powerpoint/2010/main" val="15907854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623E7C-45BA-A989-60C5-AFF74BAA7ADE}"/>
              </a:ext>
            </a:extLst>
          </p:cNvPr>
          <p:cNvSpPr>
            <a:spLocks noGrp="1"/>
          </p:cNvSpPr>
          <p:nvPr>
            <p:ph type="title"/>
          </p:nvPr>
        </p:nvSpPr>
        <p:spPr/>
        <p:txBody>
          <a:bodyPr/>
          <a:lstStyle/>
          <a:p>
            <a:r>
              <a:rPr lang="tr-TR" dirty="0"/>
              <a:t>ALL OPERATÖRÜ ÇOK SATIR ALT SORGULARI</a:t>
            </a:r>
          </a:p>
        </p:txBody>
      </p:sp>
      <p:pic>
        <p:nvPicPr>
          <p:cNvPr id="5" name="İçerik Yer Tutucusu 4">
            <a:extLst>
              <a:ext uri="{FF2B5EF4-FFF2-40B4-BE49-F238E27FC236}">
                <a16:creationId xmlns:a16="http://schemas.microsoft.com/office/drawing/2014/main" id="{DCCE3184-664B-5F91-BA77-A14BB8DED4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057576"/>
            <a:ext cx="7983064" cy="1714739"/>
          </a:xfrm>
        </p:spPr>
      </p:pic>
      <p:pic>
        <p:nvPicPr>
          <p:cNvPr id="7" name="Resim 6">
            <a:extLst>
              <a:ext uri="{FF2B5EF4-FFF2-40B4-BE49-F238E27FC236}">
                <a16:creationId xmlns:a16="http://schemas.microsoft.com/office/drawing/2014/main" id="{303E8E25-7B1C-3FBA-B569-E90C682F8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4092530"/>
            <a:ext cx="6322300" cy="1327881"/>
          </a:xfrm>
          <a:prstGeom prst="rect">
            <a:avLst/>
          </a:prstGeom>
        </p:spPr>
      </p:pic>
    </p:spTree>
    <p:extLst>
      <p:ext uri="{BB962C8B-B14F-4D97-AF65-F5344CB8AC3E}">
        <p14:creationId xmlns:p14="http://schemas.microsoft.com/office/powerpoint/2010/main" val="35981219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0EF5ED-3979-AA54-EAAC-E8F3331CB57C}"/>
              </a:ext>
            </a:extLst>
          </p:cNvPr>
          <p:cNvSpPr>
            <a:spLocks noGrp="1"/>
          </p:cNvSpPr>
          <p:nvPr>
            <p:ph type="title"/>
          </p:nvPr>
        </p:nvSpPr>
        <p:spPr/>
        <p:txBody>
          <a:bodyPr/>
          <a:lstStyle/>
          <a:p>
            <a:r>
              <a:rPr lang="tr-TR" dirty="0"/>
              <a:t>EXISTS</a:t>
            </a:r>
          </a:p>
        </p:txBody>
      </p:sp>
      <p:sp>
        <p:nvSpPr>
          <p:cNvPr id="3" name="İçerik Yer Tutucusu 2">
            <a:extLst>
              <a:ext uri="{FF2B5EF4-FFF2-40B4-BE49-F238E27FC236}">
                <a16:creationId xmlns:a16="http://schemas.microsoft.com/office/drawing/2014/main" id="{45764D54-B051-9D70-A438-FA7C55CB3CC1}"/>
              </a:ext>
            </a:extLst>
          </p:cNvPr>
          <p:cNvSpPr>
            <a:spLocks noGrp="1"/>
          </p:cNvSpPr>
          <p:nvPr>
            <p:ph idx="1"/>
          </p:nvPr>
        </p:nvSpPr>
        <p:spPr/>
        <p:txBody>
          <a:bodyPr/>
          <a:lstStyle/>
          <a:p>
            <a:r>
              <a:rPr lang="tr-TR" dirty="0"/>
              <a:t>Kontrol : Bu operatör, satırların alt sorgu içerisinde olup olmadığını kontrol </a:t>
            </a:r>
            <a:r>
              <a:rPr lang="tr-TR" dirty="0" err="1"/>
              <a:t>eder.Bir</a:t>
            </a:r>
            <a:r>
              <a:rPr lang="tr-TR" dirty="0"/>
              <a:t> çeşit testtir</a:t>
            </a:r>
          </a:p>
          <a:p>
            <a:r>
              <a:rPr lang="tr-TR" dirty="0"/>
              <a:t>True : Eğer alt sorguda satıra uygun kayıt bulunursa, sonuç </a:t>
            </a:r>
            <a:r>
              <a:rPr lang="tr-TR" dirty="0" err="1"/>
              <a:t>true</a:t>
            </a:r>
            <a:r>
              <a:rPr lang="tr-TR" dirty="0"/>
              <a:t> olur ve alt sorgu içinde arama sona erer</a:t>
            </a:r>
          </a:p>
          <a:p>
            <a:r>
              <a:rPr lang="tr-TR" dirty="0" err="1"/>
              <a:t>False</a:t>
            </a:r>
            <a:r>
              <a:rPr lang="tr-TR" dirty="0"/>
              <a:t> : Eğer alt sorguda satıra uygun kayıt bulunamazsa, sonuç </a:t>
            </a:r>
            <a:r>
              <a:rPr lang="tr-TR" dirty="0" err="1"/>
              <a:t>False</a:t>
            </a:r>
            <a:r>
              <a:rPr lang="tr-TR" dirty="0"/>
              <a:t> olur ve alt sorgu içinde arama devam eder</a:t>
            </a:r>
          </a:p>
          <a:p>
            <a:r>
              <a:rPr lang="tr-TR" dirty="0"/>
              <a:t>IN : IN ifadesi, sonucu netleştirmek için alt sorgudan gelen tüm satırları her seferinde tara</a:t>
            </a:r>
          </a:p>
        </p:txBody>
      </p:sp>
    </p:spTree>
    <p:extLst>
      <p:ext uri="{BB962C8B-B14F-4D97-AF65-F5344CB8AC3E}">
        <p14:creationId xmlns:p14="http://schemas.microsoft.com/office/powerpoint/2010/main" val="27163380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0C1568-7C86-31D9-FD16-438ADEBB1E75}"/>
              </a:ext>
            </a:extLst>
          </p:cNvPr>
          <p:cNvSpPr>
            <a:spLocks noGrp="1"/>
          </p:cNvSpPr>
          <p:nvPr>
            <p:ph type="title"/>
          </p:nvPr>
        </p:nvSpPr>
        <p:spPr/>
        <p:txBody>
          <a:bodyPr/>
          <a:lstStyle/>
          <a:p>
            <a:r>
              <a:rPr lang="tr-TR" dirty="0"/>
              <a:t>EXISTS VE IN</a:t>
            </a:r>
          </a:p>
        </p:txBody>
      </p:sp>
      <p:pic>
        <p:nvPicPr>
          <p:cNvPr id="9" name="İçerik Yer Tutucusu 8">
            <a:extLst>
              <a:ext uri="{FF2B5EF4-FFF2-40B4-BE49-F238E27FC236}">
                <a16:creationId xmlns:a16="http://schemas.microsoft.com/office/drawing/2014/main" id="{39B49133-78D0-E721-0432-7BDB5BE244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5546" y="4767181"/>
            <a:ext cx="10058400" cy="1499122"/>
          </a:xfrm>
        </p:spPr>
      </p:pic>
      <p:pic>
        <p:nvPicPr>
          <p:cNvPr id="11" name="Resim 10">
            <a:extLst>
              <a:ext uri="{FF2B5EF4-FFF2-40B4-BE49-F238E27FC236}">
                <a16:creationId xmlns:a16="http://schemas.microsoft.com/office/drawing/2014/main" id="{B079F37C-3FF9-3659-4C31-36782B636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546" y="1922284"/>
            <a:ext cx="7556542" cy="1029749"/>
          </a:xfrm>
          <a:prstGeom prst="rect">
            <a:avLst/>
          </a:prstGeom>
        </p:spPr>
      </p:pic>
      <p:pic>
        <p:nvPicPr>
          <p:cNvPr id="13" name="Resim 12">
            <a:extLst>
              <a:ext uri="{FF2B5EF4-FFF2-40B4-BE49-F238E27FC236}">
                <a16:creationId xmlns:a16="http://schemas.microsoft.com/office/drawing/2014/main" id="{B5873344-CFF9-3D9A-AF8C-1F1321713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546" y="2952033"/>
            <a:ext cx="4910454" cy="1815148"/>
          </a:xfrm>
          <a:prstGeom prst="rect">
            <a:avLst/>
          </a:prstGeom>
        </p:spPr>
      </p:pic>
    </p:spTree>
    <p:extLst>
      <p:ext uri="{BB962C8B-B14F-4D97-AF65-F5344CB8AC3E}">
        <p14:creationId xmlns:p14="http://schemas.microsoft.com/office/powerpoint/2010/main" val="14500790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DE8EB7-451B-2C9A-BFE6-8B43E1349CD4}"/>
              </a:ext>
            </a:extLst>
          </p:cNvPr>
          <p:cNvSpPr>
            <a:spLocks noGrp="1"/>
          </p:cNvSpPr>
          <p:nvPr>
            <p:ph type="title"/>
          </p:nvPr>
        </p:nvSpPr>
        <p:spPr/>
        <p:txBody>
          <a:bodyPr/>
          <a:lstStyle/>
          <a:p>
            <a:r>
              <a:rPr lang="tr-TR" dirty="0"/>
              <a:t>WITH</a:t>
            </a:r>
          </a:p>
        </p:txBody>
      </p:sp>
      <p:sp>
        <p:nvSpPr>
          <p:cNvPr id="3" name="İçerik Yer Tutucusu 2">
            <a:extLst>
              <a:ext uri="{FF2B5EF4-FFF2-40B4-BE49-F238E27FC236}">
                <a16:creationId xmlns:a16="http://schemas.microsoft.com/office/drawing/2014/main" id="{1F55BB10-96A0-82C7-2441-770FA3E55557}"/>
              </a:ext>
            </a:extLst>
          </p:cNvPr>
          <p:cNvSpPr>
            <a:spLocks noGrp="1"/>
          </p:cNvSpPr>
          <p:nvPr>
            <p:ph idx="1"/>
          </p:nvPr>
        </p:nvSpPr>
        <p:spPr/>
        <p:txBody>
          <a:bodyPr>
            <a:normAutofit lnSpcReduction="10000"/>
          </a:bodyPr>
          <a:lstStyle/>
          <a:p>
            <a:r>
              <a:rPr lang="tr-TR" dirty="0"/>
              <a:t>WITH bağlacı sayesinde, karmaşık bir sorguda birden fazla tekrarlayan aynı sorgu bloğunu bir </a:t>
            </a:r>
            <a:r>
              <a:rPr lang="tr-TR" dirty="0" err="1"/>
              <a:t>select</a:t>
            </a:r>
            <a:r>
              <a:rPr lang="tr-TR" dirty="0"/>
              <a:t> cümlesinde kullanabiliriz</a:t>
            </a:r>
          </a:p>
          <a:p>
            <a:r>
              <a:rPr lang="tr-TR" dirty="0"/>
              <a:t>WITH sorgu bloğunun sonuçları kullanıcının geçici tablo alanlarında(</a:t>
            </a:r>
            <a:r>
              <a:rPr lang="tr-TR" dirty="0" err="1"/>
              <a:t>temporary</a:t>
            </a:r>
            <a:r>
              <a:rPr lang="tr-TR" dirty="0"/>
              <a:t> </a:t>
            </a:r>
            <a:r>
              <a:rPr lang="tr-TR" dirty="0" err="1"/>
              <a:t>space</a:t>
            </a:r>
            <a:r>
              <a:rPr lang="tr-TR" dirty="0"/>
              <a:t>) depolanır</a:t>
            </a:r>
          </a:p>
          <a:p>
            <a:r>
              <a:rPr lang="tr-TR" dirty="0"/>
              <a:t>WITH bağlacı performans arttıran bir kullanıma sahiptir</a:t>
            </a:r>
          </a:p>
          <a:p>
            <a:r>
              <a:rPr lang="tr-TR" dirty="0" err="1"/>
              <a:t>With</a:t>
            </a:r>
            <a:r>
              <a:rPr lang="tr-TR" dirty="0"/>
              <a:t> </a:t>
            </a:r>
            <a:r>
              <a:rPr lang="tr-TR" dirty="0" err="1"/>
              <a:t>query_name</a:t>
            </a:r>
            <a:r>
              <a:rPr lang="tr-TR" dirty="0"/>
              <a:t> As</a:t>
            </a:r>
          </a:p>
          <a:p>
            <a:r>
              <a:rPr lang="tr-TR" dirty="0"/>
              <a:t>(</a:t>
            </a:r>
          </a:p>
          <a:p>
            <a:r>
              <a:rPr lang="tr-TR" dirty="0"/>
              <a:t>SQL </a:t>
            </a:r>
            <a:r>
              <a:rPr lang="tr-TR" dirty="0" err="1"/>
              <a:t>query</a:t>
            </a:r>
            <a:endParaRPr lang="tr-TR" dirty="0"/>
          </a:p>
          <a:p>
            <a:r>
              <a:rPr lang="tr-TR" dirty="0"/>
              <a:t>)</a:t>
            </a:r>
          </a:p>
          <a:p>
            <a:r>
              <a:rPr lang="tr-TR" dirty="0"/>
              <a:t>Select * </a:t>
            </a:r>
            <a:r>
              <a:rPr lang="tr-TR" dirty="0" err="1"/>
              <a:t>From</a:t>
            </a:r>
            <a:endParaRPr lang="tr-TR" dirty="0"/>
          </a:p>
          <a:p>
            <a:r>
              <a:rPr lang="tr-TR" dirty="0" err="1"/>
              <a:t>query_name</a:t>
            </a:r>
            <a:endParaRPr lang="tr-TR" dirty="0"/>
          </a:p>
        </p:txBody>
      </p:sp>
    </p:spTree>
    <p:extLst>
      <p:ext uri="{BB962C8B-B14F-4D97-AF65-F5344CB8AC3E}">
        <p14:creationId xmlns:p14="http://schemas.microsoft.com/office/powerpoint/2010/main" val="745612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016A87-BD8F-6FAC-8AE7-5995C000ED80}"/>
              </a:ext>
            </a:extLst>
          </p:cNvPr>
          <p:cNvSpPr>
            <a:spLocks noGrp="1"/>
          </p:cNvSpPr>
          <p:nvPr>
            <p:ph type="title"/>
          </p:nvPr>
        </p:nvSpPr>
        <p:spPr/>
        <p:txBody>
          <a:bodyPr/>
          <a:lstStyle/>
          <a:p>
            <a:r>
              <a:rPr lang="tr-TR" dirty="0"/>
              <a:t>WITH</a:t>
            </a:r>
          </a:p>
        </p:txBody>
      </p:sp>
      <p:sp>
        <p:nvSpPr>
          <p:cNvPr id="4" name="İçerik Yer Tutucusu 3">
            <a:extLst>
              <a:ext uri="{FF2B5EF4-FFF2-40B4-BE49-F238E27FC236}">
                <a16:creationId xmlns:a16="http://schemas.microsoft.com/office/drawing/2014/main" id="{14AE7D4B-222F-5F8A-52D3-2BCD8D3B2047}"/>
              </a:ext>
            </a:extLst>
          </p:cNvPr>
          <p:cNvSpPr>
            <a:spLocks noGrp="1"/>
          </p:cNvSpPr>
          <p:nvPr>
            <p:ph sz="half" idx="1"/>
          </p:nvPr>
        </p:nvSpPr>
        <p:spPr>
          <a:xfrm>
            <a:off x="1018095" y="1845734"/>
            <a:ext cx="10058400" cy="737210"/>
          </a:xfrm>
        </p:spPr>
        <p:txBody>
          <a:bodyPr/>
          <a:lstStyle/>
          <a:p>
            <a:r>
              <a:rPr lang="tr-TR" dirty="0"/>
              <a:t>Ortalama maaşı 4000 TL’yi geçen yöneticilere bağlı personeller kimdir?</a:t>
            </a:r>
          </a:p>
        </p:txBody>
      </p:sp>
      <p:pic>
        <p:nvPicPr>
          <p:cNvPr id="13" name="İçerik Yer Tutucusu 12">
            <a:extLst>
              <a:ext uri="{FF2B5EF4-FFF2-40B4-BE49-F238E27FC236}">
                <a16:creationId xmlns:a16="http://schemas.microsoft.com/office/drawing/2014/main" id="{9B9544CF-56A9-4155-30ED-EDB9FAC307A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80173" y="2717502"/>
            <a:ext cx="4096322" cy="3115110"/>
          </a:xfrm>
        </p:spPr>
      </p:pic>
      <p:pic>
        <p:nvPicPr>
          <p:cNvPr id="15" name="Resim 14">
            <a:extLst>
              <a:ext uri="{FF2B5EF4-FFF2-40B4-BE49-F238E27FC236}">
                <a16:creationId xmlns:a16="http://schemas.microsoft.com/office/drawing/2014/main" id="{DF53695A-664D-65A8-35F6-AD8F4D4E8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577224"/>
            <a:ext cx="5824406" cy="2418011"/>
          </a:xfrm>
          <a:prstGeom prst="rect">
            <a:avLst/>
          </a:prstGeom>
        </p:spPr>
      </p:pic>
    </p:spTree>
    <p:extLst>
      <p:ext uri="{BB962C8B-B14F-4D97-AF65-F5344CB8AC3E}">
        <p14:creationId xmlns:p14="http://schemas.microsoft.com/office/powerpoint/2010/main" val="13051463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66DB15-B271-8D55-C19C-32DF8ABE0CA8}"/>
              </a:ext>
            </a:extLst>
          </p:cNvPr>
          <p:cNvSpPr>
            <a:spLocks noGrp="1"/>
          </p:cNvSpPr>
          <p:nvPr>
            <p:ph type="title"/>
          </p:nvPr>
        </p:nvSpPr>
        <p:spPr/>
        <p:txBody>
          <a:bodyPr/>
          <a:lstStyle/>
          <a:p>
            <a:r>
              <a:rPr lang="tr-TR" dirty="0"/>
              <a:t>Veri Değiştirme Komutları</a:t>
            </a:r>
          </a:p>
        </p:txBody>
      </p:sp>
      <p:sp>
        <p:nvSpPr>
          <p:cNvPr id="3" name="İçerik Yer Tutucusu 2">
            <a:extLst>
              <a:ext uri="{FF2B5EF4-FFF2-40B4-BE49-F238E27FC236}">
                <a16:creationId xmlns:a16="http://schemas.microsoft.com/office/drawing/2014/main" id="{070FB05F-0DBB-B0A8-60AA-F0348170E5BC}"/>
              </a:ext>
            </a:extLst>
          </p:cNvPr>
          <p:cNvSpPr>
            <a:spLocks noGrp="1"/>
          </p:cNvSpPr>
          <p:nvPr>
            <p:ph idx="1"/>
          </p:nvPr>
        </p:nvSpPr>
        <p:spPr/>
        <p:txBody>
          <a:bodyPr/>
          <a:lstStyle/>
          <a:p>
            <a:r>
              <a:rPr lang="tr-TR" dirty="0"/>
              <a:t>DATA MANIPULATION LANGUAGE : DML</a:t>
            </a:r>
          </a:p>
          <a:p>
            <a:pPr lvl="1"/>
            <a:r>
              <a:rPr lang="tr-TR" dirty="0"/>
              <a:t>INSERT   : Kayıt eklemek,</a:t>
            </a:r>
          </a:p>
          <a:p>
            <a:pPr lvl="1"/>
            <a:r>
              <a:rPr lang="tr-TR" dirty="0"/>
              <a:t>UPDATE : Kayıtları Güncellemek,</a:t>
            </a:r>
          </a:p>
          <a:p>
            <a:pPr lvl="1"/>
            <a:r>
              <a:rPr lang="tr-TR" dirty="0"/>
              <a:t>DELETE  : Kayıtları Silmek,</a:t>
            </a:r>
          </a:p>
          <a:p>
            <a:pPr lvl="1"/>
            <a:r>
              <a:rPr lang="tr-TR" dirty="0"/>
              <a:t>TRUNCATE : Kayıtları Hızlı Silmek için kullanılır</a:t>
            </a:r>
          </a:p>
          <a:p>
            <a:pPr marL="201168" lvl="1" indent="0">
              <a:buNone/>
            </a:pPr>
            <a:r>
              <a:rPr lang="tr-TR" dirty="0" err="1"/>
              <a:t>Transaction’ları</a:t>
            </a:r>
            <a:r>
              <a:rPr lang="tr-TR" dirty="0"/>
              <a:t> Kontrol etmek</a:t>
            </a:r>
          </a:p>
          <a:p>
            <a:pPr marL="201168" lvl="1" indent="0">
              <a:buNone/>
            </a:pPr>
            <a:r>
              <a:rPr lang="tr-TR" dirty="0"/>
              <a:t>  COMMIT</a:t>
            </a:r>
          </a:p>
          <a:p>
            <a:pPr marL="201168" lvl="1" indent="0">
              <a:buNone/>
            </a:pPr>
            <a:r>
              <a:rPr lang="tr-TR" dirty="0"/>
              <a:t>  ROLLBACK</a:t>
            </a:r>
          </a:p>
        </p:txBody>
      </p:sp>
    </p:spTree>
    <p:extLst>
      <p:ext uri="{BB962C8B-B14F-4D97-AF65-F5344CB8AC3E}">
        <p14:creationId xmlns:p14="http://schemas.microsoft.com/office/powerpoint/2010/main" val="10971439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4B7AD6-DEEC-9C99-441E-2CE68EBA6D45}"/>
              </a:ext>
            </a:extLst>
          </p:cNvPr>
          <p:cNvSpPr>
            <a:spLocks noGrp="1"/>
          </p:cNvSpPr>
          <p:nvPr>
            <p:ph type="ctrTitle"/>
          </p:nvPr>
        </p:nvSpPr>
        <p:spPr/>
        <p:txBody>
          <a:bodyPr/>
          <a:lstStyle/>
          <a:p>
            <a:r>
              <a:rPr lang="tr-TR" dirty="0"/>
              <a:t>Tabloya Veri Ekleme</a:t>
            </a:r>
          </a:p>
        </p:txBody>
      </p:sp>
      <p:sp>
        <p:nvSpPr>
          <p:cNvPr id="3" name="İçerik Yer Tutucusu 2">
            <a:extLst>
              <a:ext uri="{FF2B5EF4-FFF2-40B4-BE49-F238E27FC236}">
                <a16:creationId xmlns:a16="http://schemas.microsoft.com/office/drawing/2014/main" id="{DEC65C99-4421-8BFE-0A07-26BA2B199B8F}"/>
              </a:ext>
            </a:extLst>
          </p:cNvPr>
          <p:cNvSpPr>
            <a:spLocks noGrp="1"/>
          </p:cNvSpPr>
          <p:nvPr>
            <p:ph type="subTitle" idx="1"/>
          </p:nvPr>
        </p:nvSpPr>
        <p:spPr/>
        <p:txBody>
          <a:bodyPr/>
          <a:lstStyle/>
          <a:p>
            <a:r>
              <a:rPr lang="tr-TR" dirty="0"/>
              <a:t>Bölüm 13</a:t>
            </a:r>
          </a:p>
        </p:txBody>
      </p:sp>
    </p:spTree>
    <p:extLst>
      <p:ext uri="{BB962C8B-B14F-4D97-AF65-F5344CB8AC3E}">
        <p14:creationId xmlns:p14="http://schemas.microsoft.com/office/powerpoint/2010/main" val="15030601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36A309-2F6C-F2F1-0EF1-912EFA9857F2}"/>
              </a:ext>
            </a:extLst>
          </p:cNvPr>
          <p:cNvSpPr>
            <a:spLocks noGrp="1"/>
          </p:cNvSpPr>
          <p:nvPr>
            <p:ph type="title"/>
          </p:nvPr>
        </p:nvSpPr>
        <p:spPr/>
        <p:txBody>
          <a:bodyPr/>
          <a:lstStyle/>
          <a:p>
            <a:r>
              <a:rPr lang="tr-TR" dirty="0"/>
              <a:t>Bir Tabloya Kayıt Ekleme</a:t>
            </a:r>
          </a:p>
        </p:txBody>
      </p:sp>
      <p:sp>
        <p:nvSpPr>
          <p:cNvPr id="3" name="İçerik Yer Tutucusu 2">
            <a:extLst>
              <a:ext uri="{FF2B5EF4-FFF2-40B4-BE49-F238E27FC236}">
                <a16:creationId xmlns:a16="http://schemas.microsoft.com/office/drawing/2014/main" id="{4D83F522-0F4E-0873-3EF6-C4B127735241}"/>
              </a:ext>
            </a:extLst>
          </p:cNvPr>
          <p:cNvSpPr>
            <a:spLocks noGrp="1"/>
          </p:cNvSpPr>
          <p:nvPr>
            <p:ph idx="1"/>
          </p:nvPr>
        </p:nvSpPr>
        <p:spPr/>
        <p:txBody>
          <a:bodyPr/>
          <a:lstStyle/>
          <a:p>
            <a:r>
              <a:rPr lang="tr-TR" dirty="0"/>
              <a:t>Bir tabloya kayıt eklersen INSERT komutu kullanılır</a:t>
            </a:r>
          </a:p>
          <a:p>
            <a:r>
              <a:rPr lang="tr-TR" dirty="0"/>
              <a:t>Tek bir kayıt eklemek için kullanılan söz dizimi(</a:t>
            </a:r>
            <a:r>
              <a:rPr lang="tr-TR" dirty="0" err="1"/>
              <a:t>syntax</a:t>
            </a:r>
            <a:r>
              <a:rPr lang="tr-TR" dirty="0"/>
              <a:t>) şu şekildedir</a:t>
            </a:r>
          </a:p>
        </p:txBody>
      </p:sp>
      <p:pic>
        <p:nvPicPr>
          <p:cNvPr id="5" name="Resim 4">
            <a:extLst>
              <a:ext uri="{FF2B5EF4-FFF2-40B4-BE49-F238E27FC236}">
                <a16:creationId xmlns:a16="http://schemas.microsoft.com/office/drawing/2014/main" id="{75E49DB1-5A46-3A6E-643A-735BBFDD1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962" y="3349414"/>
            <a:ext cx="6125430" cy="1267002"/>
          </a:xfrm>
          <a:prstGeom prst="rect">
            <a:avLst/>
          </a:prstGeom>
        </p:spPr>
      </p:pic>
    </p:spTree>
    <p:extLst>
      <p:ext uri="{BB962C8B-B14F-4D97-AF65-F5344CB8AC3E}">
        <p14:creationId xmlns:p14="http://schemas.microsoft.com/office/powerpoint/2010/main" val="29480918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8B7EC4-E926-4536-357B-21E08780799F}"/>
              </a:ext>
            </a:extLst>
          </p:cNvPr>
          <p:cNvSpPr>
            <a:spLocks noGrp="1"/>
          </p:cNvSpPr>
          <p:nvPr>
            <p:ph type="title"/>
          </p:nvPr>
        </p:nvSpPr>
        <p:spPr/>
        <p:txBody>
          <a:bodyPr/>
          <a:lstStyle/>
          <a:p>
            <a:r>
              <a:rPr lang="tr-TR" dirty="0"/>
              <a:t>Bir Tabloya Kayıt Ekleme</a:t>
            </a:r>
          </a:p>
        </p:txBody>
      </p:sp>
      <p:pic>
        <p:nvPicPr>
          <p:cNvPr id="5" name="İçerik Yer Tutucusu 4">
            <a:extLst>
              <a:ext uri="{FF2B5EF4-FFF2-40B4-BE49-F238E27FC236}">
                <a16:creationId xmlns:a16="http://schemas.microsoft.com/office/drawing/2014/main" id="{9784C330-224B-F74E-4B66-FAB321584F3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4693" y="3429000"/>
            <a:ext cx="9055352" cy="1644162"/>
          </a:xfrm>
        </p:spPr>
      </p:pic>
      <p:sp>
        <p:nvSpPr>
          <p:cNvPr id="6" name="İçerik Yer Tutucusu 5">
            <a:extLst>
              <a:ext uri="{FF2B5EF4-FFF2-40B4-BE49-F238E27FC236}">
                <a16:creationId xmlns:a16="http://schemas.microsoft.com/office/drawing/2014/main" id="{AF1F75CD-D293-79DB-299B-6C59271A709E}"/>
              </a:ext>
            </a:extLst>
          </p:cNvPr>
          <p:cNvSpPr>
            <a:spLocks noGrp="1"/>
          </p:cNvSpPr>
          <p:nvPr>
            <p:ph sz="half" idx="2"/>
          </p:nvPr>
        </p:nvSpPr>
        <p:spPr>
          <a:xfrm>
            <a:off x="1097280" y="1845735"/>
            <a:ext cx="10058400" cy="1310703"/>
          </a:xfrm>
        </p:spPr>
        <p:txBody>
          <a:bodyPr/>
          <a:lstStyle/>
          <a:p>
            <a:r>
              <a:rPr lang="tr-TR" dirty="0"/>
              <a:t>KONUM tablosuna kayıt ekleme … (</a:t>
            </a:r>
            <a:r>
              <a:rPr lang="tr-TR" dirty="0" err="1"/>
              <a:t>implicit</a:t>
            </a:r>
            <a:r>
              <a:rPr lang="tr-TR" dirty="0"/>
              <a:t>)</a:t>
            </a:r>
          </a:p>
        </p:txBody>
      </p:sp>
    </p:spTree>
    <p:extLst>
      <p:ext uri="{BB962C8B-B14F-4D97-AF65-F5344CB8AC3E}">
        <p14:creationId xmlns:p14="http://schemas.microsoft.com/office/powerpoint/2010/main" val="34208805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F69CD9-0F8D-74EF-F369-E490B7DEB6BE}"/>
              </a:ext>
            </a:extLst>
          </p:cNvPr>
          <p:cNvSpPr>
            <a:spLocks noGrp="1"/>
          </p:cNvSpPr>
          <p:nvPr>
            <p:ph type="title"/>
          </p:nvPr>
        </p:nvSpPr>
        <p:spPr/>
        <p:txBody>
          <a:bodyPr/>
          <a:lstStyle/>
          <a:p>
            <a:r>
              <a:rPr lang="tr-TR" dirty="0"/>
              <a:t>Bir Tabloya Kayıt Ekleme</a:t>
            </a:r>
          </a:p>
        </p:txBody>
      </p:sp>
      <p:sp>
        <p:nvSpPr>
          <p:cNvPr id="3" name="İçerik Yer Tutucusu 2">
            <a:extLst>
              <a:ext uri="{FF2B5EF4-FFF2-40B4-BE49-F238E27FC236}">
                <a16:creationId xmlns:a16="http://schemas.microsoft.com/office/drawing/2014/main" id="{10D746C1-BA16-1B2E-CDCB-3D1733E16774}"/>
              </a:ext>
            </a:extLst>
          </p:cNvPr>
          <p:cNvSpPr>
            <a:spLocks noGrp="1"/>
          </p:cNvSpPr>
          <p:nvPr>
            <p:ph idx="1"/>
          </p:nvPr>
        </p:nvSpPr>
        <p:spPr/>
        <p:txBody>
          <a:bodyPr/>
          <a:lstStyle/>
          <a:p>
            <a:r>
              <a:rPr lang="tr-TR" dirty="0"/>
              <a:t>KONUM tablosuna yeni bir kayıt ekleme  (</a:t>
            </a:r>
            <a:r>
              <a:rPr lang="tr-TR" dirty="0" err="1"/>
              <a:t>explicit</a:t>
            </a:r>
            <a:r>
              <a:rPr lang="tr-TR" dirty="0"/>
              <a:t>)</a:t>
            </a:r>
          </a:p>
          <a:p>
            <a:endParaRPr lang="tr-TR" dirty="0"/>
          </a:p>
        </p:txBody>
      </p:sp>
      <p:pic>
        <p:nvPicPr>
          <p:cNvPr id="5" name="Resim 4">
            <a:extLst>
              <a:ext uri="{FF2B5EF4-FFF2-40B4-BE49-F238E27FC236}">
                <a16:creationId xmlns:a16="http://schemas.microsoft.com/office/drawing/2014/main" id="{B21E5545-20DD-C38E-8D75-BF1519C1F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317" y="2947920"/>
            <a:ext cx="9722251" cy="1588911"/>
          </a:xfrm>
          <a:prstGeom prst="rect">
            <a:avLst/>
          </a:prstGeom>
        </p:spPr>
      </p:pic>
    </p:spTree>
    <p:extLst>
      <p:ext uri="{BB962C8B-B14F-4D97-AF65-F5344CB8AC3E}">
        <p14:creationId xmlns:p14="http://schemas.microsoft.com/office/powerpoint/2010/main" val="3687206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C33EAC-FF65-8A24-574D-B8A5125A89AC}"/>
              </a:ext>
            </a:extLst>
          </p:cNvPr>
          <p:cNvSpPr>
            <a:spLocks noGrp="1"/>
          </p:cNvSpPr>
          <p:nvPr>
            <p:ph type="title"/>
          </p:nvPr>
        </p:nvSpPr>
        <p:spPr/>
        <p:txBody>
          <a:bodyPr/>
          <a:lstStyle/>
          <a:p>
            <a:r>
              <a:rPr lang="tr-TR" dirty="0"/>
              <a:t>İlişkisel Veri Tabanı Esasları</a:t>
            </a:r>
          </a:p>
        </p:txBody>
      </p:sp>
      <p:sp>
        <p:nvSpPr>
          <p:cNvPr id="3" name="İçerik Yer Tutucusu 2">
            <a:extLst>
              <a:ext uri="{FF2B5EF4-FFF2-40B4-BE49-F238E27FC236}">
                <a16:creationId xmlns:a16="http://schemas.microsoft.com/office/drawing/2014/main" id="{21E2A956-0060-BD4D-4426-BE4BE1A498CC}"/>
              </a:ext>
            </a:extLst>
          </p:cNvPr>
          <p:cNvSpPr>
            <a:spLocks noGrp="1"/>
          </p:cNvSpPr>
          <p:nvPr>
            <p:ph idx="1"/>
          </p:nvPr>
        </p:nvSpPr>
        <p:spPr/>
        <p:txBody>
          <a:bodyPr>
            <a:normAutofit/>
          </a:bodyPr>
          <a:lstStyle/>
          <a:p>
            <a:r>
              <a:rPr lang="tr-TR" sz="2400" b="0" i="0" dirty="0">
                <a:solidFill>
                  <a:srgbClr val="161513"/>
                </a:solidFill>
                <a:effectLst/>
                <a:latin typeface="OracleSansVF"/>
              </a:rPr>
              <a:t> İlişkisel </a:t>
            </a:r>
            <a:r>
              <a:rPr lang="tr-TR" sz="2400" b="0" i="0" dirty="0" err="1">
                <a:solidFill>
                  <a:srgbClr val="161513"/>
                </a:solidFill>
                <a:effectLst/>
                <a:latin typeface="OracleSansVF"/>
              </a:rPr>
              <a:t>veritabanında</a:t>
            </a:r>
            <a:r>
              <a:rPr lang="tr-TR" sz="2400" b="0" i="0" dirty="0">
                <a:solidFill>
                  <a:srgbClr val="161513"/>
                </a:solidFill>
                <a:effectLst/>
                <a:latin typeface="OracleSansVF"/>
              </a:rPr>
              <a:t>, tablodaki her satır, anahtar adı verilen benzersiz kimliğe sahip bir kayıttır. </a:t>
            </a:r>
          </a:p>
          <a:p>
            <a:r>
              <a:rPr lang="tr-TR" sz="2400" b="0" i="0" dirty="0">
                <a:solidFill>
                  <a:srgbClr val="161513"/>
                </a:solidFill>
                <a:effectLst/>
                <a:latin typeface="OracleSansVF"/>
              </a:rPr>
              <a:t>Tablonun sütunlarında verilerin öznitelikleri bulunur ve her kayıt genellikle her öznitelik için bir değer taşır. Bu da veri noktaları arasında ilişki kurmayı kolaylaştırır.</a:t>
            </a:r>
            <a:endParaRPr lang="tr-TR" sz="2400" dirty="0"/>
          </a:p>
        </p:txBody>
      </p:sp>
    </p:spTree>
    <p:extLst>
      <p:ext uri="{BB962C8B-B14F-4D97-AF65-F5344CB8AC3E}">
        <p14:creationId xmlns:p14="http://schemas.microsoft.com/office/powerpoint/2010/main" val="17460848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25C35-E495-CFBF-B49D-FC9B79BB3DA0}"/>
              </a:ext>
            </a:extLst>
          </p:cNvPr>
          <p:cNvSpPr>
            <a:spLocks noGrp="1"/>
          </p:cNvSpPr>
          <p:nvPr>
            <p:ph type="title"/>
          </p:nvPr>
        </p:nvSpPr>
        <p:spPr/>
        <p:txBody>
          <a:bodyPr/>
          <a:lstStyle/>
          <a:p>
            <a:r>
              <a:rPr lang="tr-TR" dirty="0"/>
              <a:t>Bir Tabloya Kayıt Ekleme</a:t>
            </a:r>
          </a:p>
        </p:txBody>
      </p:sp>
      <p:pic>
        <p:nvPicPr>
          <p:cNvPr id="5" name="İçerik Yer Tutucusu 4">
            <a:extLst>
              <a:ext uri="{FF2B5EF4-FFF2-40B4-BE49-F238E27FC236}">
                <a16:creationId xmlns:a16="http://schemas.microsoft.com/office/drawing/2014/main" id="{B6E163AD-68CC-4388-93D6-94869E3F7D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70685" y="3495101"/>
            <a:ext cx="7788001" cy="1375838"/>
          </a:xfrm>
        </p:spPr>
      </p:pic>
      <p:sp>
        <p:nvSpPr>
          <p:cNvPr id="6" name="İçerik Yer Tutucusu 5">
            <a:extLst>
              <a:ext uri="{FF2B5EF4-FFF2-40B4-BE49-F238E27FC236}">
                <a16:creationId xmlns:a16="http://schemas.microsoft.com/office/drawing/2014/main" id="{37A4183E-A8DB-01E0-A99B-479DD548FF4F}"/>
              </a:ext>
            </a:extLst>
          </p:cNvPr>
          <p:cNvSpPr>
            <a:spLocks noGrp="1"/>
          </p:cNvSpPr>
          <p:nvPr>
            <p:ph sz="half" idx="2"/>
          </p:nvPr>
        </p:nvSpPr>
        <p:spPr>
          <a:xfrm>
            <a:off x="1178169" y="1845735"/>
            <a:ext cx="9977511" cy="922664"/>
          </a:xfrm>
        </p:spPr>
        <p:txBody>
          <a:bodyPr/>
          <a:lstStyle/>
          <a:p>
            <a:r>
              <a:rPr lang="tr-TR" dirty="0"/>
              <a:t>Ceza Bilgi tablosuna bir kayıt ekleyelim</a:t>
            </a:r>
          </a:p>
        </p:txBody>
      </p:sp>
    </p:spTree>
    <p:extLst>
      <p:ext uri="{BB962C8B-B14F-4D97-AF65-F5344CB8AC3E}">
        <p14:creationId xmlns:p14="http://schemas.microsoft.com/office/powerpoint/2010/main" val="33616496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158D08-A788-BCEB-ACBD-A3F8A9DD27C4}"/>
              </a:ext>
            </a:extLst>
          </p:cNvPr>
          <p:cNvSpPr>
            <a:spLocks noGrp="1"/>
          </p:cNvSpPr>
          <p:nvPr>
            <p:ph type="title"/>
          </p:nvPr>
        </p:nvSpPr>
        <p:spPr/>
        <p:txBody>
          <a:bodyPr/>
          <a:lstStyle/>
          <a:p>
            <a:r>
              <a:rPr lang="tr-TR" dirty="0"/>
              <a:t>Bir Tabloya Kayıt Ekleme</a:t>
            </a:r>
          </a:p>
        </p:txBody>
      </p:sp>
      <p:sp>
        <p:nvSpPr>
          <p:cNvPr id="3" name="İçerik Yer Tutucusu 2">
            <a:extLst>
              <a:ext uri="{FF2B5EF4-FFF2-40B4-BE49-F238E27FC236}">
                <a16:creationId xmlns:a16="http://schemas.microsoft.com/office/drawing/2014/main" id="{796BCCED-1B1A-9F03-F266-0CD55076A8BD}"/>
              </a:ext>
            </a:extLst>
          </p:cNvPr>
          <p:cNvSpPr>
            <a:spLocks noGrp="1"/>
          </p:cNvSpPr>
          <p:nvPr>
            <p:ph idx="1"/>
          </p:nvPr>
        </p:nvSpPr>
        <p:spPr/>
        <p:txBody>
          <a:bodyPr/>
          <a:lstStyle/>
          <a:p>
            <a:r>
              <a:rPr lang="tr-TR" dirty="0"/>
              <a:t>CEZA_BILGI tablosuna tarih değerleri içeren bir kayıt ekleyelim</a:t>
            </a:r>
          </a:p>
        </p:txBody>
      </p:sp>
      <p:pic>
        <p:nvPicPr>
          <p:cNvPr id="7" name="Resim 6">
            <a:extLst>
              <a:ext uri="{FF2B5EF4-FFF2-40B4-BE49-F238E27FC236}">
                <a16:creationId xmlns:a16="http://schemas.microsoft.com/office/drawing/2014/main" id="{5725452B-BDE2-B728-63C1-C37FC79E7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646" y="2903208"/>
            <a:ext cx="8697980" cy="1853429"/>
          </a:xfrm>
          <a:prstGeom prst="rect">
            <a:avLst/>
          </a:prstGeom>
        </p:spPr>
      </p:pic>
    </p:spTree>
    <p:extLst>
      <p:ext uri="{BB962C8B-B14F-4D97-AF65-F5344CB8AC3E}">
        <p14:creationId xmlns:p14="http://schemas.microsoft.com/office/powerpoint/2010/main" val="38822997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327360-05EE-5D0F-9C74-58A7ABE90D3A}"/>
              </a:ext>
            </a:extLst>
          </p:cNvPr>
          <p:cNvSpPr>
            <a:spLocks noGrp="1"/>
          </p:cNvSpPr>
          <p:nvPr>
            <p:ph type="title"/>
          </p:nvPr>
        </p:nvSpPr>
        <p:spPr/>
        <p:txBody>
          <a:bodyPr/>
          <a:lstStyle/>
          <a:p>
            <a:r>
              <a:rPr lang="tr-TR" dirty="0"/>
              <a:t>Başka Bir Tablodan Satır Kopyalama</a:t>
            </a:r>
          </a:p>
        </p:txBody>
      </p:sp>
      <p:sp>
        <p:nvSpPr>
          <p:cNvPr id="3" name="İçerik Yer Tutucusu 2">
            <a:extLst>
              <a:ext uri="{FF2B5EF4-FFF2-40B4-BE49-F238E27FC236}">
                <a16:creationId xmlns:a16="http://schemas.microsoft.com/office/drawing/2014/main" id="{9C2207C5-1424-CD08-38E3-99E72AC1E256}"/>
              </a:ext>
            </a:extLst>
          </p:cNvPr>
          <p:cNvSpPr>
            <a:spLocks noGrp="1"/>
          </p:cNvSpPr>
          <p:nvPr>
            <p:ph idx="1"/>
          </p:nvPr>
        </p:nvSpPr>
        <p:spPr/>
        <p:txBody>
          <a:bodyPr/>
          <a:lstStyle/>
          <a:p>
            <a:r>
              <a:rPr lang="tr-TR" dirty="0"/>
              <a:t>CEZA_BILGI tablosuna unvanı UZMAN olan personelleri tek seferde ekleyelim</a:t>
            </a:r>
          </a:p>
        </p:txBody>
      </p:sp>
      <p:pic>
        <p:nvPicPr>
          <p:cNvPr id="5" name="Resim 4">
            <a:extLst>
              <a:ext uri="{FF2B5EF4-FFF2-40B4-BE49-F238E27FC236}">
                <a16:creationId xmlns:a16="http://schemas.microsoft.com/office/drawing/2014/main" id="{18EE71C2-7D8A-DFE7-CB83-9BF62B03F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79" y="2512924"/>
            <a:ext cx="4998721" cy="3760943"/>
          </a:xfrm>
          <a:prstGeom prst="rect">
            <a:avLst/>
          </a:prstGeom>
        </p:spPr>
      </p:pic>
    </p:spTree>
    <p:extLst>
      <p:ext uri="{BB962C8B-B14F-4D97-AF65-F5344CB8AC3E}">
        <p14:creationId xmlns:p14="http://schemas.microsoft.com/office/powerpoint/2010/main" val="4570019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38463512-CEC0-A478-8544-372DD4AAC207}"/>
              </a:ext>
            </a:extLst>
          </p:cNvPr>
          <p:cNvSpPr>
            <a:spLocks noGrp="1"/>
          </p:cNvSpPr>
          <p:nvPr>
            <p:ph type="ctrTitle"/>
          </p:nvPr>
        </p:nvSpPr>
        <p:spPr/>
        <p:txBody>
          <a:bodyPr/>
          <a:lstStyle/>
          <a:p>
            <a:r>
              <a:rPr lang="tr-TR" dirty="0"/>
              <a:t>Veri Güncellemek</a:t>
            </a:r>
          </a:p>
        </p:txBody>
      </p:sp>
      <p:sp>
        <p:nvSpPr>
          <p:cNvPr id="5" name="Alt Başlık 4">
            <a:extLst>
              <a:ext uri="{FF2B5EF4-FFF2-40B4-BE49-F238E27FC236}">
                <a16:creationId xmlns:a16="http://schemas.microsoft.com/office/drawing/2014/main" id="{D835A3C4-82BD-2ED9-7268-BA8EDE65974B}"/>
              </a:ext>
            </a:extLst>
          </p:cNvPr>
          <p:cNvSpPr>
            <a:spLocks noGrp="1"/>
          </p:cNvSpPr>
          <p:nvPr>
            <p:ph type="subTitle" idx="1"/>
          </p:nvPr>
        </p:nvSpPr>
        <p:spPr/>
        <p:txBody>
          <a:bodyPr/>
          <a:lstStyle/>
          <a:p>
            <a:r>
              <a:rPr lang="tr-TR" dirty="0"/>
              <a:t>Bölüm 15</a:t>
            </a:r>
          </a:p>
        </p:txBody>
      </p:sp>
    </p:spTree>
    <p:extLst>
      <p:ext uri="{BB962C8B-B14F-4D97-AF65-F5344CB8AC3E}">
        <p14:creationId xmlns:p14="http://schemas.microsoft.com/office/powerpoint/2010/main" val="37644125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EDF86A-0F45-F530-BABD-290342C1FFF0}"/>
              </a:ext>
            </a:extLst>
          </p:cNvPr>
          <p:cNvSpPr>
            <a:spLocks noGrp="1"/>
          </p:cNvSpPr>
          <p:nvPr>
            <p:ph type="title"/>
          </p:nvPr>
        </p:nvSpPr>
        <p:spPr/>
        <p:txBody>
          <a:bodyPr/>
          <a:lstStyle/>
          <a:p>
            <a:r>
              <a:rPr lang="tr-TR" dirty="0"/>
              <a:t>Tabloda ki Verileri Güncellemek</a:t>
            </a:r>
          </a:p>
        </p:txBody>
      </p:sp>
      <p:sp>
        <p:nvSpPr>
          <p:cNvPr id="3" name="İçerik Yer Tutucusu 2">
            <a:extLst>
              <a:ext uri="{FF2B5EF4-FFF2-40B4-BE49-F238E27FC236}">
                <a16:creationId xmlns:a16="http://schemas.microsoft.com/office/drawing/2014/main" id="{C5D46A51-694B-7608-46A6-DDC28B571487}"/>
              </a:ext>
            </a:extLst>
          </p:cNvPr>
          <p:cNvSpPr>
            <a:spLocks noGrp="1"/>
          </p:cNvSpPr>
          <p:nvPr>
            <p:ph idx="1"/>
          </p:nvPr>
        </p:nvSpPr>
        <p:spPr/>
        <p:txBody>
          <a:bodyPr/>
          <a:lstStyle/>
          <a:p>
            <a:r>
              <a:rPr lang="tr-TR" dirty="0"/>
              <a:t>Bir tabloda ki verileri güncellemek için UPDATE komutu kullanılır</a:t>
            </a:r>
          </a:p>
          <a:p>
            <a:r>
              <a:rPr lang="tr-TR" dirty="0"/>
              <a:t>Bir seferde birden fazla kayıt kullanılır</a:t>
            </a:r>
          </a:p>
        </p:txBody>
      </p:sp>
      <p:pic>
        <p:nvPicPr>
          <p:cNvPr id="5" name="Resim 4">
            <a:extLst>
              <a:ext uri="{FF2B5EF4-FFF2-40B4-BE49-F238E27FC236}">
                <a16:creationId xmlns:a16="http://schemas.microsoft.com/office/drawing/2014/main" id="{5B4A814B-C625-9AEB-9347-558BA6457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627" y="3261280"/>
            <a:ext cx="6963747" cy="1428949"/>
          </a:xfrm>
          <a:prstGeom prst="rect">
            <a:avLst/>
          </a:prstGeom>
        </p:spPr>
      </p:pic>
    </p:spTree>
    <p:extLst>
      <p:ext uri="{BB962C8B-B14F-4D97-AF65-F5344CB8AC3E}">
        <p14:creationId xmlns:p14="http://schemas.microsoft.com/office/powerpoint/2010/main" val="826425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D0555E-4A6C-5EDB-425C-DF332BDD3714}"/>
              </a:ext>
            </a:extLst>
          </p:cNvPr>
          <p:cNvSpPr>
            <a:spLocks noGrp="1"/>
          </p:cNvSpPr>
          <p:nvPr>
            <p:ph type="title"/>
          </p:nvPr>
        </p:nvSpPr>
        <p:spPr/>
        <p:txBody>
          <a:bodyPr/>
          <a:lstStyle/>
          <a:p>
            <a:r>
              <a:rPr lang="tr-TR" dirty="0"/>
              <a:t>Tablodaki Verileri Güncelleme</a:t>
            </a:r>
          </a:p>
        </p:txBody>
      </p:sp>
      <p:pic>
        <p:nvPicPr>
          <p:cNvPr id="10" name="İçerik Yer Tutucusu 9">
            <a:extLst>
              <a:ext uri="{FF2B5EF4-FFF2-40B4-BE49-F238E27FC236}">
                <a16:creationId xmlns:a16="http://schemas.microsoft.com/office/drawing/2014/main" id="{7A7A03E3-26FF-4FC7-B59F-2DEBBF216A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42842" y="3130343"/>
            <a:ext cx="9365086" cy="1875290"/>
          </a:xfrm>
        </p:spPr>
      </p:pic>
      <p:sp>
        <p:nvSpPr>
          <p:cNvPr id="11" name="İçerik Yer Tutucusu 7">
            <a:extLst>
              <a:ext uri="{FF2B5EF4-FFF2-40B4-BE49-F238E27FC236}">
                <a16:creationId xmlns:a16="http://schemas.microsoft.com/office/drawing/2014/main" id="{35BEE9A4-0397-C0FF-DCA7-35694A551F47}"/>
              </a:ext>
            </a:extLst>
          </p:cNvPr>
          <p:cNvSpPr>
            <a:spLocks noGrp="1"/>
          </p:cNvSpPr>
          <p:nvPr>
            <p:ph sz="half" idx="1"/>
          </p:nvPr>
        </p:nvSpPr>
        <p:spPr>
          <a:xfrm>
            <a:off x="1097279" y="1845734"/>
            <a:ext cx="10058400" cy="793771"/>
          </a:xfrm>
        </p:spPr>
        <p:txBody>
          <a:bodyPr/>
          <a:lstStyle/>
          <a:p>
            <a:r>
              <a:rPr lang="tr-TR" dirty="0"/>
              <a:t>5012 </a:t>
            </a:r>
            <a:r>
              <a:rPr lang="tr-TR" dirty="0" err="1"/>
              <a:t>ID’sine</a:t>
            </a:r>
            <a:r>
              <a:rPr lang="tr-TR" dirty="0"/>
              <a:t> sahip bir personelin maaşını değiştirelim</a:t>
            </a:r>
          </a:p>
        </p:txBody>
      </p:sp>
    </p:spTree>
    <p:extLst>
      <p:ext uri="{BB962C8B-B14F-4D97-AF65-F5344CB8AC3E}">
        <p14:creationId xmlns:p14="http://schemas.microsoft.com/office/powerpoint/2010/main" val="32013007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A200CC-B1A0-6D9F-4AE4-B7A1C9DF57E1}"/>
              </a:ext>
            </a:extLst>
          </p:cNvPr>
          <p:cNvSpPr>
            <a:spLocks noGrp="1"/>
          </p:cNvSpPr>
          <p:nvPr>
            <p:ph type="title"/>
          </p:nvPr>
        </p:nvSpPr>
        <p:spPr/>
        <p:txBody>
          <a:bodyPr/>
          <a:lstStyle/>
          <a:p>
            <a:r>
              <a:rPr lang="tr-TR" dirty="0"/>
              <a:t>Tablodaki Verileri Güncelleme</a:t>
            </a:r>
          </a:p>
        </p:txBody>
      </p:sp>
      <p:sp>
        <p:nvSpPr>
          <p:cNvPr id="3" name="İçerik Yer Tutucusu 2">
            <a:extLst>
              <a:ext uri="{FF2B5EF4-FFF2-40B4-BE49-F238E27FC236}">
                <a16:creationId xmlns:a16="http://schemas.microsoft.com/office/drawing/2014/main" id="{F4C13909-B272-2BCC-56D9-480021C26A4D}"/>
              </a:ext>
            </a:extLst>
          </p:cNvPr>
          <p:cNvSpPr>
            <a:spLocks noGrp="1"/>
          </p:cNvSpPr>
          <p:nvPr>
            <p:ph idx="1"/>
          </p:nvPr>
        </p:nvSpPr>
        <p:spPr/>
        <p:txBody>
          <a:bodyPr/>
          <a:lstStyle/>
          <a:p>
            <a:r>
              <a:rPr lang="tr-TR" dirty="0"/>
              <a:t>Yönetici </a:t>
            </a:r>
            <a:r>
              <a:rPr lang="tr-TR" dirty="0" err="1"/>
              <a:t>ID’si</a:t>
            </a:r>
            <a:r>
              <a:rPr lang="tr-TR" dirty="0"/>
              <a:t> 919 olan personellerin giriş tarihlerini güncelleyelim</a:t>
            </a:r>
          </a:p>
        </p:txBody>
      </p:sp>
      <p:pic>
        <p:nvPicPr>
          <p:cNvPr id="5" name="Resim 4">
            <a:extLst>
              <a:ext uri="{FF2B5EF4-FFF2-40B4-BE49-F238E27FC236}">
                <a16:creationId xmlns:a16="http://schemas.microsoft.com/office/drawing/2014/main" id="{A66B9233-57CD-2DF2-B8DC-C3E85D949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690610"/>
            <a:ext cx="9212261" cy="1732126"/>
          </a:xfrm>
          <a:prstGeom prst="rect">
            <a:avLst/>
          </a:prstGeom>
        </p:spPr>
      </p:pic>
    </p:spTree>
    <p:extLst>
      <p:ext uri="{BB962C8B-B14F-4D97-AF65-F5344CB8AC3E}">
        <p14:creationId xmlns:p14="http://schemas.microsoft.com/office/powerpoint/2010/main" val="32467525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52627F-044C-4BF9-4B8F-3A9756D385F3}"/>
              </a:ext>
            </a:extLst>
          </p:cNvPr>
          <p:cNvSpPr>
            <a:spLocks noGrp="1"/>
          </p:cNvSpPr>
          <p:nvPr>
            <p:ph type="title"/>
          </p:nvPr>
        </p:nvSpPr>
        <p:spPr/>
        <p:txBody>
          <a:bodyPr/>
          <a:lstStyle/>
          <a:p>
            <a:r>
              <a:rPr lang="tr-TR" dirty="0"/>
              <a:t>Tablodaki verileri güncelleme</a:t>
            </a:r>
          </a:p>
        </p:txBody>
      </p:sp>
      <p:sp>
        <p:nvSpPr>
          <p:cNvPr id="3" name="İçerik Yer Tutucusu 2">
            <a:extLst>
              <a:ext uri="{FF2B5EF4-FFF2-40B4-BE49-F238E27FC236}">
                <a16:creationId xmlns:a16="http://schemas.microsoft.com/office/drawing/2014/main" id="{4075BE45-FB97-E301-0A61-4EDD226A9DF6}"/>
              </a:ext>
            </a:extLst>
          </p:cNvPr>
          <p:cNvSpPr>
            <a:spLocks noGrp="1"/>
          </p:cNvSpPr>
          <p:nvPr>
            <p:ph idx="1"/>
          </p:nvPr>
        </p:nvSpPr>
        <p:spPr/>
        <p:txBody>
          <a:bodyPr/>
          <a:lstStyle/>
          <a:p>
            <a:r>
              <a:rPr lang="tr-TR" dirty="0"/>
              <a:t>İki personelin maaş ve unvanlarını eşitleyelim</a:t>
            </a:r>
          </a:p>
        </p:txBody>
      </p:sp>
      <p:pic>
        <p:nvPicPr>
          <p:cNvPr id="5" name="Resim 4">
            <a:extLst>
              <a:ext uri="{FF2B5EF4-FFF2-40B4-BE49-F238E27FC236}">
                <a16:creationId xmlns:a16="http://schemas.microsoft.com/office/drawing/2014/main" id="{2824C587-88BF-AAC2-5926-C84779069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901" y="2997926"/>
            <a:ext cx="8945223" cy="1314633"/>
          </a:xfrm>
          <a:prstGeom prst="rect">
            <a:avLst/>
          </a:prstGeom>
        </p:spPr>
      </p:pic>
    </p:spTree>
    <p:extLst>
      <p:ext uri="{BB962C8B-B14F-4D97-AF65-F5344CB8AC3E}">
        <p14:creationId xmlns:p14="http://schemas.microsoft.com/office/powerpoint/2010/main" val="3134373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E25BBA-A4DE-861C-3EA8-EC8767F0817D}"/>
              </a:ext>
            </a:extLst>
          </p:cNvPr>
          <p:cNvSpPr>
            <a:spLocks noGrp="1"/>
          </p:cNvSpPr>
          <p:nvPr>
            <p:ph type="ctrTitle"/>
          </p:nvPr>
        </p:nvSpPr>
        <p:spPr/>
        <p:txBody>
          <a:bodyPr/>
          <a:lstStyle/>
          <a:p>
            <a:r>
              <a:rPr lang="tr-TR" dirty="0"/>
              <a:t>Veri Silme</a:t>
            </a:r>
          </a:p>
        </p:txBody>
      </p:sp>
      <p:sp>
        <p:nvSpPr>
          <p:cNvPr id="3" name="İçerik Yer Tutucusu 2">
            <a:extLst>
              <a:ext uri="{FF2B5EF4-FFF2-40B4-BE49-F238E27FC236}">
                <a16:creationId xmlns:a16="http://schemas.microsoft.com/office/drawing/2014/main" id="{89AC9E15-2C51-0D8A-6CDC-B7EFE5565340}"/>
              </a:ext>
            </a:extLst>
          </p:cNvPr>
          <p:cNvSpPr>
            <a:spLocks noGrp="1"/>
          </p:cNvSpPr>
          <p:nvPr>
            <p:ph type="subTitle" idx="1"/>
          </p:nvPr>
        </p:nvSpPr>
        <p:spPr/>
        <p:txBody>
          <a:bodyPr/>
          <a:lstStyle/>
          <a:p>
            <a:r>
              <a:rPr lang="tr-TR" dirty="0"/>
              <a:t>Bölüm 16</a:t>
            </a:r>
          </a:p>
        </p:txBody>
      </p:sp>
    </p:spTree>
    <p:extLst>
      <p:ext uri="{BB962C8B-B14F-4D97-AF65-F5344CB8AC3E}">
        <p14:creationId xmlns:p14="http://schemas.microsoft.com/office/powerpoint/2010/main" val="35590803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0C8FD1-225D-7DDD-DAE8-C356F291EED5}"/>
              </a:ext>
            </a:extLst>
          </p:cNvPr>
          <p:cNvSpPr>
            <a:spLocks noGrp="1"/>
          </p:cNvSpPr>
          <p:nvPr>
            <p:ph type="title"/>
          </p:nvPr>
        </p:nvSpPr>
        <p:spPr/>
        <p:txBody>
          <a:bodyPr/>
          <a:lstStyle/>
          <a:p>
            <a:r>
              <a:rPr lang="tr-TR" dirty="0"/>
              <a:t>Tablodaki Verileri Silmek</a:t>
            </a:r>
          </a:p>
        </p:txBody>
      </p:sp>
      <p:sp>
        <p:nvSpPr>
          <p:cNvPr id="3" name="İçerik Yer Tutucusu 2">
            <a:extLst>
              <a:ext uri="{FF2B5EF4-FFF2-40B4-BE49-F238E27FC236}">
                <a16:creationId xmlns:a16="http://schemas.microsoft.com/office/drawing/2014/main" id="{7E4508DF-9828-1CD8-35A6-477DC548AF90}"/>
              </a:ext>
            </a:extLst>
          </p:cNvPr>
          <p:cNvSpPr>
            <a:spLocks noGrp="1"/>
          </p:cNvSpPr>
          <p:nvPr>
            <p:ph idx="1"/>
          </p:nvPr>
        </p:nvSpPr>
        <p:spPr/>
        <p:txBody>
          <a:bodyPr/>
          <a:lstStyle/>
          <a:p>
            <a:pPr marL="0" indent="0">
              <a:buNone/>
            </a:pPr>
            <a:r>
              <a:rPr lang="tr-TR" dirty="0"/>
              <a:t>Bir tablodaki verileri silmek için DELETE komutu kullanılır</a:t>
            </a:r>
          </a:p>
          <a:p>
            <a:pPr marL="0" indent="0">
              <a:buNone/>
            </a:pPr>
            <a:r>
              <a:rPr lang="tr-TR" dirty="0"/>
              <a:t>Bir seferde birden fazla kayıt silinebilir</a:t>
            </a:r>
          </a:p>
        </p:txBody>
      </p:sp>
      <p:pic>
        <p:nvPicPr>
          <p:cNvPr id="5" name="Resim 4">
            <a:extLst>
              <a:ext uri="{FF2B5EF4-FFF2-40B4-BE49-F238E27FC236}">
                <a16:creationId xmlns:a16="http://schemas.microsoft.com/office/drawing/2014/main" id="{3CAA84DD-DCC7-80A3-294E-B66F70158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038" y="2969892"/>
            <a:ext cx="9700991" cy="1742785"/>
          </a:xfrm>
          <a:prstGeom prst="rect">
            <a:avLst/>
          </a:prstGeom>
        </p:spPr>
      </p:pic>
    </p:spTree>
    <p:extLst>
      <p:ext uri="{BB962C8B-B14F-4D97-AF65-F5344CB8AC3E}">
        <p14:creationId xmlns:p14="http://schemas.microsoft.com/office/powerpoint/2010/main" val="1552319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5CA9B1-D49D-B151-F7B9-D1E64E621701}"/>
              </a:ext>
            </a:extLst>
          </p:cNvPr>
          <p:cNvSpPr>
            <a:spLocks noGrp="1"/>
          </p:cNvSpPr>
          <p:nvPr>
            <p:ph type="title"/>
          </p:nvPr>
        </p:nvSpPr>
        <p:spPr/>
        <p:txBody>
          <a:bodyPr/>
          <a:lstStyle/>
          <a:p>
            <a:r>
              <a:rPr lang="tr-TR" dirty="0"/>
              <a:t>Tablo Oluşturma</a:t>
            </a:r>
          </a:p>
        </p:txBody>
      </p:sp>
      <p:pic>
        <p:nvPicPr>
          <p:cNvPr id="5" name="İçerik Yer Tutucusu 4">
            <a:extLst>
              <a:ext uri="{FF2B5EF4-FFF2-40B4-BE49-F238E27FC236}">
                <a16:creationId xmlns:a16="http://schemas.microsoft.com/office/drawing/2014/main" id="{8C8FC3FF-80D4-F649-3766-23635F428E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1203" y="1890224"/>
            <a:ext cx="3969594" cy="4022725"/>
          </a:xfrm>
        </p:spPr>
      </p:pic>
    </p:spTree>
    <p:extLst>
      <p:ext uri="{BB962C8B-B14F-4D97-AF65-F5344CB8AC3E}">
        <p14:creationId xmlns:p14="http://schemas.microsoft.com/office/powerpoint/2010/main" val="12215675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D3DCA0-A744-02CF-37D1-E5DF09A2413D}"/>
              </a:ext>
            </a:extLst>
          </p:cNvPr>
          <p:cNvSpPr>
            <a:spLocks noGrp="1"/>
          </p:cNvSpPr>
          <p:nvPr>
            <p:ph type="title"/>
          </p:nvPr>
        </p:nvSpPr>
        <p:spPr/>
        <p:txBody>
          <a:bodyPr/>
          <a:lstStyle/>
          <a:p>
            <a:r>
              <a:rPr lang="tr-TR" dirty="0"/>
              <a:t>Tablodaki Verileri Silmek</a:t>
            </a:r>
          </a:p>
        </p:txBody>
      </p:sp>
      <p:sp>
        <p:nvSpPr>
          <p:cNvPr id="3" name="İçerik Yer Tutucusu 2">
            <a:extLst>
              <a:ext uri="{FF2B5EF4-FFF2-40B4-BE49-F238E27FC236}">
                <a16:creationId xmlns:a16="http://schemas.microsoft.com/office/drawing/2014/main" id="{DF3EA675-E75A-B1CC-DB92-C67D4FAB46F9}"/>
              </a:ext>
            </a:extLst>
          </p:cNvPr>
          <p:cNvSpPr>
            <a:spLocks noGrp="1"/>
          </p:cNvSpPr>
          <p:nvPr>
            <p:ph idx="1"/>
          </p:nvPr>
        </p:nvSpPr>
        <p:spPr/>
        <p:txBody>
          <a:bodyPr/>
          <a:lstStyle/>
          <a:p>
            <a:r>
              <a:rPr lang="tr-TR" dirty="0"/>
              <a:t>Bir Müdürlük Silmek</a:t>
            </a:r>
          </a:p>
        </p:txBody>
      </p:sp>
      <p:pic>
        <p:nvPicPr>
          <p:cNvPr id="7" name="Resim 6">
            <a:extLst>
              <a:ext uri="{FF2B5EF4-FFF2-40B4-BE49-F238E27FC236}">
                <a16:creationId xmlns:a16="http://schemas.microsoft.com/office/drawing/2014/main" id="{DA44F489-4F41-21AA-1886-ABD20E073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95" y="2909815"/>
            <a:ext cx="10982328" cy="1750108"/>
          </a:xfrm>
          <a:prstGeom prst="rect">
            <a:avLst/>
          </a:prstGeom>
        </p:spPr>
      </p:pic>
    </p:spTree>
    <p:extLst>
      <p:ext uri="{BB962C8B-B14F-4D97-AF65-F5344CB8AC3E}">
        <p14:creationId xmlns:p14="http://schemas.microsoft.com/office/powerpoint/2010/main" val="38716461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066548-FA6B-8E18-0E7B-50C46A91A9AB}"/>
              </a:ext>
            </a:extLst>
          </p:cNvPr>
          <p:cNvSpPr>
            <a:spLocks noGrp="1"/>
          </p:cNvSpPr>
          <p:nvPr>
            <p:ph type="title"/>
          </p:nvPr>
        </p:nvSpPr>
        <p:spPr/>
        <p:txBody>
          <a:bodyPr/>
          <a:lstStyle/>
          <a:p>
            <a:r>
              <a:rPr lang="tr-TR" dirty="0"/>
              <a:t>Tablodaki Verileri Silmek</a:t>
            </a:r>
          </a:p>
        </p:txBody>
      </p:sp>
      <p:sp>
        <p:nvSpPr>
          <p:cNvPr id="3" name="İçerik Yer Tutucusu 2">
            <a:extLst>
              <a:ext uri="{FF2B5EF4-FFF2-40B4-BE49-F238E27FC236}">
                <a16:creationId xmlns:a16="http://schemas.microsoft.com/office/drawing/2014/main" id="{29F88FE2-E4BB-79A7-7E83-5AC59B9C84C8}"/>
              </a:ext>
            </a:extLst>
          </p:cNvPr>
          <p:cNvSpPr>
            <a:spLocks noGrp="1"/>
          </p:cNvSpPr>
          <p:nvPr>
            <p:ph idx="1"/>
          </p:nvPr>
        </p:nvSpPr>
        <p:spPr/>
        <p:txBody>
          <a:bodyPr/>
          <a:lstStyle/>
          <a:p>
            <a:r>
              <a:rPr lang="tr-TR" dirty="0"/>
              <a:t>Hatay iline ait müdürlüklere bağlı olan şubeleri silelim</a:t>
            </a:r>
          </a:p>
        </p:txBody>
      </p:sp>
      <p:pic>
        <p:nvPicPr>
          <p:cNvPr id="4" name="Resim 3">
            <a:extLst>
              <a:ext uri="{FF2B5EF4-FFF2-40B4-BE49-F238E27FC236}">
                <a16:creationId xmlns:a16="http://schemas.microsoft.com/office/drawing/2014/main" id="{D59DEF22-0085-EBE2-F67E-9BC5FE961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2577548"/>
            <a:ext cx="10022320" cy="2908852"/>
          </a:xfrm>
          <a:prstGeom prst="rect">
            <a:avLst/>
          </a:prstGeom>
        </p:spPr>
      </p:pic>
    </p:spTree>
    <p:extLst>
      <p:ext uri="{BB962C8B-B14F-4D97-AF65-F5344CB8AC3E}">
        <p14:creationId xmlns:p14="http://schemas.microsoft.com/office/powerpoint/2010/main" val="39416313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3E6098-74DE-E6C3-B9AC-7962FD2B96ED}"/>
              </a:ext>
            </a:extLst>
          </p:cNvPr>
          <p:cNvSpPr>
            <a:spLocks noGrp="1"/>
          </p:cNvSpPr>
          <p:nvPr>
            <p:ph type="title"/>
          </p:nvPr>
        </p:nvSpPr>
        <p:spPr/>
        <p:txBody>
          <a:bodyPr/>
          <a:lstStyle/>
          <a:p>
            <a:r>
              <a:rPr lang="tr-TR" dirty="0" err="1"/>
              <a:t>Truncate</a:t>
            </a:r>
            <a:endParaRPr lang="tr-TR" dirty="0"/>
          </a:p>
        </p:txBody>
      </p:sp>
      <p:sp>
        <p:nvSpPr>
          <p:cNvPr id="3" name="İçerik Yer Tutucusu 2">
            <a:extLst>
              <a:ext uri="{FF2B5EF4-FFF2-40B4-BE49-F238E27FC236}">
                <a16:creationId xmlns:a16="http://schemas.microsoft.com/office/drawing/2014/main" id="{9257B104-0836-E722-D6EC-1376E5F661F4}"/>
              </a:ext>
            </a:extLst>
          </p:cNvPr>
          <p:cNvSpPr>
            <a:spLocks noGrp="1"/>
          </p:cNvSpPr>
          <p:nvPr>
            <p:ph idx="1"/>
          </p:nvPr>
        </p:nvSpPr>
        <p:spPr/>
        <p:txBody>
          <a:bodyPr/>
          <a:lstStyle/>
          <a:p>
            <a:r>
              <a:rPr lang="tr-TR" dirty="0"/>
              <a:t>Bir tablodaki verilerin tamamını siler</a:t>
            </a:r>
          </a:p>
          <a:p>
            <a:r>
              <a:rPr lang="tr-TR" b="1" dirty="0"/>
              <a:t>Geri dönülemez</a:t>
            </a:r>
          </a:p>
          <a:p>
            <a:r>
              <a:rPr lang="tr-TR" dirty="0"/>
              <a:t>Çok hızlıdır</a:t>
            </a:r>
          </a:p>
          <a:p>
            <a:r>
              <a:rPr lang="tr-TR" dirty="0"/>
              <a:t>DML değil, DDL komutudur</a:t>
            </a:r>
          </a:p>
        </p:txBody>
      </p:sp>
      <p:pic>
        <p:nvPicPr>
          <p:cNvPr id="5" name="Resim 4">
            <a:extLst>
              <a:ext uri="{FF2B5EF4-FFF2-40B4-BE49-F238E27FC236}">
                <a16:creationId xmlns:a16="http://schemas.microsoft.com/office/drawing/2014/main" id="{E1A0E7CA-F392-E226-67C6-D7B6B430E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857414"/>
            <a:ext cx="9203854" cy="1611401"/>
          </a:xfrm>
          <a:prstGeom prst="rect">
            <a:avLst/>
          </a:prstGeom>
        </p:spPr>
      </p:pic>
      <p:sp>
        <p:nvSpPr>
          <p:cNvPr id="9" name="Metin kutusu 8">
            <a:extLst>
              <a:ext uri="{FF2B5EF4-FFF2-40B4-BE49-F238E27FC236}">
                <a16:creationId xmlns:a16="http://schemas.microsoft.com/office/drawing/2014/main" id="{07E001E9-00C9-1DEA-E2C0-827D2DCD2C50}"/>
              </a:ext>
            </a:extLst>
          </p:cNvPr>
          <p:cNvSpPr txBox="1"/>
          <p:nvPr/>
        </p:nvSpPr>
        <p:spPr>
          <a:xfrm>
            <a:off x="1185789" y="5331137"/>
            <a:ext cx="8363682" cy="646331"/>
          </a:xfrm>
          <a:prstGeom prst="rect">
            <a:avLst/>
          </a:prstGeom>
          <a:noFill/>
        </p:spPr>
        <p:txBody>
          <a:bodyPr wrap="square">
            <a:spAutoFit/>
          </a:bodyPr>
          <a:lstStyle/>
          <a:p>
            <a:r>
              <a:rPr lang="tr-TR" sz="1200" dirty="0"/>
              <a:t>DDL: Veri yapılarını tanımlamak için kullanılan Veri Tanımlama Dilidir. Örneğin: tablo oluştur, tabloyu değiştir SQL'deki talimatlardır.</a:t>
            </a:r>
          </a:p>
          <a:p>
            <a:endParaRPr lang="tr-TR" sz="1200" dirty="0"/>
          </a:p>
          <a:p>
            <a:r>
              <a:rPr lang="tr-TR" sz="1200" dirty="0"/>
              <a:t>DML: Verileri değiştirmek için kullanılan Veri Manipülasyon Dilidir. Örneğin: ekle, güncelle, sil SQL'deki talimatlardır.</a:t>
            </a:r>
          </a:p>
        </p:txBody>
      </p:sp>
    </p:spTree>
    <p:extLst>
      <p:ext uri="{BB962C8B-B14F-4D97-AF65-F5344CB8AC3E}">
        <p14:creationId xmlns:p14="http://schemas.microsoft.com/office/powerpoint/2010/main" val="144419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34BBCA-7687-6FBF-9F0F-4EBC8CD83553}"/>
              </a:ext>
            </a:extLst>
          </p:cNvPr>
          <p:cNvSpPr>
            <a:spLocks noGrp="1"/>
          </p:cNvSpPr>
          <p:nvPr>
            <p:ph type="title"/>
          </p:nvPr>
        </p:nvSpPr>
        <p:spPr/>
        <p:txBody>
          <a:bodyPr/>
          <a:lstStyle/>
          <a:p>
            <a:r>
              <a:rPr lang="tr-TR" dirty="0"/>
              <a:t>Tablolara Sütun Ekleme</a:t>
            </a:r>
          </a:p>
        </p:txBody>
      </p:sp>
      <p:pic>
        <p:nvPicPr>
          <p:cNvPr id="5" name="İçerik Yer Tutucusu 4">
            <a:extLst>
              <a:ext uri="{FF2B5EF4-FFF2-40B4-BE49-F238E27FC236}">
                <a16:creationId xmlns:a16="http://schemas.microsoft.com/office/drawing/2014/main" id="{E1B8125A-7F35-F12B-6FBA-29492077F0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9205" y="2004525"/>
            <a:ext cx="5226375" cy="4022725"/>
          </a:xfrm>
        </p:spPr>
      </p:pic>
    </p:spTree>
    <p:extLst>
      <p:ext uri="{BB962C8B-B14F-4D97-AF65-F5344CB8AC3E}">
        <p14:creationId xmlns:p14="http://schemas.microsoft.com/office/powerpoint/2010/main" val="363690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FD80AB-20DE-76E5-970E-BC718E2AC3B4}"/>
              </a:ext>
            </a:extLst>
          </p:cNvPr>
          <p:cNvSpPr>
            <a:spLocks noGrp="1"/>
          </p:cNvSpPr>
          <p:nvPr>
            <p:ph type="title"/>
          </p:nvPr>
        </p:nvSpPr>
        <p:spPr/>
        <p:txBody>
          <a:bodyPr/>
          <a:lstStyle/>
          <a:p>
            <a:r>
              <a:rPr lang="tr-TR" dirty="0"/>
              <a:t>İlişki Kurma</a:t>
            </a:r>
          </a:p>
        </p:txBody>
      </p:sp>
      <p:pic>
        <p:nvPicPr>
          <p:cNvPr id="5" name="İçerik Yer Tutucusu 4">
            <a:extLst>
              <a:ext uri="{FF2B5EF4-FFF2-40B4-BE49-F238E27FC236}">
                <a16:creationId xmlns:a16="http://schemas.microsoft.com/office/drawing/2014/main" id="{2BB51287-4F72-30AB-D6D7-8E8B156A30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420" y="2228623"/>
            <a:ext cx="7773485" cy="3258005"/>
          </a:xfrm>
        </p:spPr>
      </p:pic>
    </p:spTree>
    <p:extLst>
      <p:ext uri="{BB962C8B-B14F-4D97-AF65-F5344CB8AC3E}">
        <p14:creationId xmlns:p14="http://schemas.microsoft.com/office/powerpoint/2010/main" val="2506750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5D5741-FF2A-D14B-0F93-A2548872FC6C}"/>
              </a:ext>
            </a:extLst>
          </p:cNvPr>
          <p:cNvSpPr>
            <a:spLocks noGrp="1"/>
          </p:cNvSpPr>
          <p:nvPr>
            <p:ph type="title"/>
          </p:nvPr>
        </p:nvSpPr>
        <p:spPr/>
        <p:txBody>
          <a:bodyPr/>
          <a:lstStyle/>
          <a:p>
            <a:r>
              <a:rPr lang="tr-TR" dirty="0"/>
              <a:t>Veri Ekleme</a:t>
            </a:r>
          </a:p>
        </p:txBody>
      </p:sp>
      <p:pic>
        <p:nvPicPr>
          <p:cNvPr id="5" name="İçerik Yer Tutucusu 4">
            <a:extLst>
              <a:ext uri="{FF2B5EF4-FFF2-40B4-BE49-F238E27FC236}">
                <a16:creationId xmlns:a16="http://schemas.microsoft.com/office/drawing/2014/main" id="{C49005E2-568B-8D60-9B10-A988EF37B1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2225" y="2695820"/>
            <a:ext cx="8059275" cy="1743318"/>
          </a:xfrm>
        </p:spPr>
      </p:pic>
    </p:spTree>
    <p:extLst>
      <p:ext uri="{BB962C8B-B14F-4D97-AF65-F5344CB8AC3E}">
        <p14:creationId xmlns:p14="http://schemas.microsoft.com/office/powerpoint/2010/main" val="1743675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10A7E4-BD18-18F5-3B7C-3F2CA4BC7343}"/>
              </a:ext>
            </a:extLst>
          </p:cNvPr>
          <p:cNvSpPr>
            <a:spLocks noGrp="1"/>
          </p:cNvSpPr>
          <p:nvPr>
            <p:ph type="title"/>
          </p:nvPr>
        </p:nvSpPr>
        <p:spPr>
          <a:xfrm>
            <a:off x="290146" y="286603"/>
            <a:ext cx="10865534" cy="1450757"/>
          </a:xfrm>
        </p:spPr>
        <p:txBody>
          <a:bodyPr/>
          <a:lstStyle/>
          <a:p>
            <a:r>
              <a:rPr lang="tr-TR" dirty="0"/>
              <a:t>Birincil Anahtar ve İkincil Anahtar Oluşturma</a:t>
            </a:r>
          </a:p>
        </p:txBody>
      </p:sp>
      <p:pic>
        <p:nvPicPr>
          <p:cNvPr id="5" name="İçerik Yer Tutucusu 4">
            <a:extLst>
              <a:ext uri="{FF2B5EF4-FFF2-40B4-BE49-F238E27FC236}">
                <a16:creationId xmlns:a16="http://schemas.microsoft.com/office/drawing/2014/main" id="{7DE92F12-B4EA-35AD-6446-24FA6745F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5182" y="1846263"/>
            <a:ext cx="5301961" cy="4022725"/>
          </a:xfrm>
        </p:spPr>
      </p:pic>
    </p:spTree>
    <p:extLst>
      <p:ext uri="{BB962C8B-B14F-4D97-AF65-F5344CB8AC3E}">
        <p14:creationId xmlns:p14="http://schemas.microsoft.com/office/powerpoint/2010/main" val="467706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67C5F9-1FDB-9A6F-EACB-4FF7CF760890}"/>
              </a:ext>
            </a:extLst>
          </p:cNvPr>
          <p:cNvSpPr>
            <a:spLocks noGrp="1"/>
          </p:cNvSpPr>
          <p:nvPr>
            <p:ph type="title"/>
          </p:nvPr>
        </p:nvSpPr>
        <p:spPr/>
        <p:txBody>
          <a:bodyPr/>
          <a:lstStyle/>
          <a:p>
            <a:r>
              <a:rPr lang="tr-TR" dirty="0"/>
              <a:t>ER Diyagramı</a:t>
            </a:r>
          </a:p>
        </p:txBody>
      </p:sp>
      <p:pic>
        <p:nvPicPr>
          <p:cNvPr id="5" name="İçerik Yer Tutucusu 4">
            <a:extLst>
              <a:ext uri="{FF2B5EF4-FFF2-40B4-BE49-F238E27FC236}">
                <a16:creationId xmlns:a16="http://schemas.microsoft.com/office/drawing/2014/main" id="{52085368-AB7B-3F32-6802-6EEFADB59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3403" y="2345201"/>
            <a:ext cx="7095807" cy="2615827"/>
          </a:xfrm>
        </p:spPr>
      </p:pic>
    </p:spTree>
    <p:extLst>
      <p:ext uri="{BB962C8B-B14F-4D97-AF65-F5344CB8AC3E}">
        <p14:creationId xmlns:p14="http://schemas.microsoft.com/office/powerpoint/2010/main" val="424194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EBC99B7-1EDA-F24B-4C2A-F0E4E2E93891}"/>
              </a:ext>
            </a:extLst>
          </p:cNvPr>
          <p:cNvSpPr>
            <a:spLocks noGrp="1"/>
          </p:cNvSpPr>
          <p:nvPr>
            <p:ph type="ctrTitle"/>
          </p:nvPr>
        </p:nvSpPr>
        <p:spPr/>
        <p:txBody>
          <a:bodyPr/>
          <a:lstStyle/>
          <a:p>
            <a:r>
              <a:rPr lang="tr-TR" dirty="0"/>
              <a:t>SQL Nedir?</a:t>
            </a:r>
          </a:p>
        </p:txBody>
      </p:sp>
      <p:sp>
        <p:nvSpPr>
          <p:cNvPr id="5" name="Alt Başlık 4">
            <a:extLst>
              <a:ext uri="{FF2B5EF4-FFF2-40B4-BE49-F238E27FC236}">
                <a16:creationId xmlns:a16="http://schemas.microsoft.com/office/drawing/2014/main" id="{1881C4E4-3C7D-DE60-4A23-733551B5C447}"/>
              </a:ext>
            </a:extLst>
          </p:cNvPr>
          <p:cNvSpPr>
            <a:spLocks noGrp="1"/>
          </p:cNvSpPr>
          <p:nvPr>
            <p:ph type="subTitle" idx="1"/>
          </p:nvPr>
        </p:nvSpPr>
        <p:spPr/>
        <p:txBody>
          <a:bodyPr/>
          <a:lstStyle/>
          <a:p>
            <a:r>
              <a:rPr lang="tr-TR" dirty="0"/>
              <a:t>Bölüm 1</a:t>
            </a:r>
          </a:p>
        </p:txBody>
      </p:sp>
    </p:spTree>
    <p:extLst>
      <p:ext uri="{BB962C8B-B14F-4D97-AF65-F5344CB8AC3E}">
        <p14:creationId xmlns:p14="http://schemas.microsoft.com/office/powerpoint/2010/main" val="1105260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0D2780-EB26-6B26-9FEF-B2FDF25984DA}"/>
              </a:ext>
            </a:extLst>
          </p:cNvPr>
          <p:cNvSpPr>
            <a:spLocks noGrp="1"/>
          </p:cNvSpPr>
          <p:nvPr>
            <p:ph type="title"/>
          </p:nvPr>
        </p:nvSpPr>
        <p:spPr/>
        <p:txBody>
          <a:bodyPr/>
          <a:lstStyle/>
          <a:p>
            <a:r>
              <a:rPr lang="tr-TR" dirty="0" err="1"/>
              <a:t>Foreign</a:t>
            </a:r>
            <a:r>
              <a:rPr lang="tr-TR" dirty="0"/>
              <a:t> </a:t>
            </a:r>
            <a:r>
              <a:rPr lang="tr-TR" dirty="0" err="1"/>
              <a:t>Key</a:t>
            </a:r>
            <a:r>
              <a:rPr lang="tr-TR" dirty="0"/>
              <a:t> Ekleme(2.Yol)</a:t>
            </a:r>
          </a:p>
        </p:txBody>
      </p:sp>
      <p:pic>
        <p:nvPicPr>
          <p:cNvPr id="5" name="İçerik Yer Tutucusu 4">
            <a:extLst>
              <a:ext uri="{FF2B5EF4-FFF2-40B4-BE49-F238E27FC236}">
                <a16:creationId xmlns:a16="http://schemas.microsoft.com/office/drawing/2014/main" id="{76810E23-A429-71DC-A7A2-48A04E5C64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2855" y="1876405"/>
            <a:ext cx="5387568" cy="4360172"/>
          </a:xfrm>
        </p:spPr>
      </p:pic>
    </p:spTree>
    <p:extLst>
      <p:ext uri="{BB962C8B-B14F-4D97-AF65-F5344CB8AC3E}">
        <p14:creationId xmlns:p14="http://schemas.microsoft.com/office/powerpoint/2010/main" val="419317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F19F2EE4-AB3F-3F49-906D-AA7B34B2C352}"/>
              </a:ext>
            </a:extLst>
          </p:cNvPr>
          <p:cNvSpPr>
            <a:spLocks noGrp="1"/>
          </p:cNvSpPr>
          <p:nvPr>
            <p:ph type="ctrTitle"/>
          </p:nvPr>
        </p:nvSpPr>
        <p:spPr/>
        <p:txBody>
          <a:bodyPr/>
          <a:lstStyle/>
          <a:p>
            <a:r>
              <a:rPr lang="tr-TR" dirty="0"/>
              <a:t>Temel Select Kullanımı</a:t>
            </a:r>
          </a:p>
        </p:txBody>
      </p:sp>
      <p:sp>
        <p:nvSpPr>
          <p:cNvPr id="5" name="Alt Başlık 4">
            <a:extLst>
              <a:ext uri="{FF2B5EF4-FFF2-40B4-BE49-F238E27FC236}">
                <a16:creationId xmlns:a16="http://schemas.microsoft.com/office/drawing/2014/main" id="{907D7E34-F984-4C78-3F6F-1C07A0CE328B}"/>
              </a:ext>
            </a:extLst>
          </p:cNvPr>
          <p:cNvSpPr>
            <a:spLocks noGrp="1"/>
          </p:cNvSpPr>
          <p:nvPr>
            <p:ph type="subTitle" idx="1"/>
          </p:nvPr>
        </p:nvSpPr>
        <p:spPr/>
        <p:txBody>
          <a:bodyPr/>
          <a:lstStyle/>
          <a:p>
            <a:r>
              <a:rPr lang="tr-TR" dirty="0"/>
              <a:t>Bölüm 3</a:t>
            </a:r>
          </a:p>
        </p:txBody>
      </p:sp>
    </p:spTree>
    <p:extLst>
      <p:ext uri="{BB962C8B-B14F-4D97-AF65-F5344CB8AC3E}">
        <p14:creationId xmlns:p14="http://schemas.microsoft.com/office/powerpoint/2010/main" val="2948284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85DD14-9BE8-6A5A-76A5-1F09673D31CE}"/>
              </a:ext>
            </a:extLst>
          </p:cNvPr>
          <p:cNvSpPr>
            <a:spLocks noGrp="1"/>
          </p:cNvSpPr>
          <p:nvPr>
            <p:ph type="title"/>
          </p:nvPr>
        </p:nvSpPr>
        <p:spPr/>
        <p:txBody>
          <a:bodyPr/>
          <a:lstStyle/>
          <a:p>
            <a:r>
              <a:rPr lang="tr-TR" dirty="0"/>
              <a:t>SQL Yazma Kuralları</a:t>
            </a:r>
          </a:p>
        </p:txBody>
      </p:sp>
      <p:sp>
        <p:nvSpPr>
          <p:cNvPr id="3" name="İçerik Yer Tutucusu 2">
            <a:extLst>
              <a:ext uri="{FF2B5EF4-FFF2-40B4-BE49-F238E27FC236}">
                <a16:creationId xmlns:a16="http://schemas.microsoft.com/office/drawing/2014/main" id="{085305BA-3619-B307-D0EB-C4E9B618A649}"/>
              </a:ext>
            </a:extLst>
          </p:cNvPr>
          <p:cNvSpPr>
            <a:spLocks noGrp="1"/>
          </p:cNvSpPr>
          <p:nvPr>
            <p:ph idx="1"/>
          </p:nvPr>
        </p:nvSpPr>
        <p:spPr/>
        <p:txBody>
          <a:bodyPr/>
          <a:lstStyle/>
          <a:p>
            <a:r>
              <a:rPr lang="tr-TR" dirty="0"/>
              <a:t>Büyük yada küçük harf ayrımı yapmaz</a:t>
            </a:r>
          </a:p>
          <a:p>
            <a:r>
              <a:rPr lang="tr-TR" dirty="0"/>
              <a:t>Bir yada daha fazla satırdan oluşur</a:t>
            </a:r>
          </a:p>
          <a:p>
            <a:r>
              <a:rPr lang="tr-TR" dirty="0"/>
              <a:t>Anahtar kelimeler kısaltılamaz bölünemez</a:t>
            </a:r>
          </a:p>
          <a:p>
            <a:pPr marL="0" indent="0">
              <a:buNone/>
            </a:pPr>
            <a:endParaRPr lang="tr-TR" dirty="0"/>
          </a:p>
        </p:txBody>
      </p:sp>
    </p:spTree>
    <p:extLst>
      <p:ext uri="{BB962C8B-B14F-4D97-AF65-F5344CB8AC3E}">
        <p14:creationId xmlns:p14="http://schemas.microsoft.com/office/powerpoint/2010/main" val="2223471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3789-8CF5-0202-D130-1D4F7E7D4F05}"/>
              </a:ext>
            </a:extLst>
          </p:cNvPr>
          <p:cNvSpPr>
            <a:spLocks noGrp="1"/>
          </p:cNvSpPr>
          <p:nvPr>
            <p:ph type="title"/>
          </p:nvPr>
        </p:nvSpPr>
        <p:spPr/>
        <p:txBody>
          <a:bodyPr/>
          <a:lstStyle/>
          <a:p>
            <a:r>
              <a:rPr lang="tr-TR" dirty="0"/>
              <a:t>Select İfadesi</a:t>
            </a:r>
          </a:p>
        </p:txBody>
      </p:sp>
      <p:sp>
        <p:nvSpPr>
          <p:cNvPr id="3" name="İçerik Yer Tutucusu 2">
            <a:extLst>
              <a:ext uri="{FF2B5EF4-FFF2-40B4-BE49-F238E27FC236}">
                <a16:creationId xmlns:a16="http://schemas.microsoft.com/office/drawing/2014/main" id="{D05FB94A-03E6-0DF9-1DD6-5BBCC9B662B8}"/>
              </a:ext>
            </a:extLst>
          </p:cNvPr>
          <p:cNvSpPr>
            <a:spLocks noGrp="1"/>
          </p:cNvSpPr>
          <p:nvPr>
            <p:ph idx="1"/>
          </p:nvPr>
        </p:nvSpPr>
        <p:spPr/>
        <p:txBody>
          <a:bodyPr/>
          <a:lstStyle/>
          <a:p>
            <a:r>
              <a:rPr lang="tr-TR" dirty="0"/>
              <a:t>Select ile yapılabilecekler</a:t>
            </a:r>
          </a:p>
          <a:p>
            <a:r>
              <a:rPr lang="tr-TR" dirty="0"/>
              <a:t>Seçme</a:t>
            </a:r>
          </a:p>
          <a:p>
            <a:r>
              <a:rPr lang="tr-TR" dirty="0"/>
              <a:t>Gösterme</a:t>
            </a:r>
          </a:p>
          <a:p>
            <a:r>
              <a:rPr lang="tr-TR" dirty="0"/>
              <a:t>Birleştirme</a:t>
            </a:r>
          </a:p>
        </p:txBody>
      </p:sp>
    </p:spTree>
    <p:extLst>
      <p:ext uri="{BB962C8B-B14F-4D97-AF65-F5344CB8AC3E}">
        <p14:creationId xmlns:p14="http://schemas.microsoft.com/office/powerpoint/2010/main" val="155704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B118E980-B3EB-16DA-8C21-5BC58331F28E}"/>
              </a:ext>
            </a:extLst>
          </p:cNvPr>
          <p:cNvSpPr>
            <a:spLocks noGrp="1"/>
          </p:cNvSpPr>
          <p:nvPr>
            <p:ph type="title"/>
          </p:nvPr>
        </p:nvSpPr>
        <p:spPr>
          <a:xfrm>
            <a:off x="104292" y="-228600"/>
            <a:ext cx="10948021" cy="1401417"/>
          </a:xfrm>
        </p:spPr>
        <p:txBody>
          <a:bodyPr>
            <a:normAutofit/>
          </a:bodyPr>
          <a:lstStyle/>
          <a:p>
            <a:r>
              <a:rPr lang="tr-TR" sz="4400" dirty="0"/>
              <a:t>Select Kullanımı</a:t>
            </a:r>
          </a:p>
        </p:txBody>
      </p:sp>
      <p:pic>
        <p:nvPicPr>
          <p:cNvPr id="4" name="İçerik Yer Tutucusu 3">
            <a:extLst>
              <a:ext uri="{FF2B5EF4-FFF2-40B4-BE49-F238E27FC236}">
                <a16:creationId xmlns:a16="http://schemas.microsoft.com/office/drawing/2014/main" id="{2260C490-028C-C699-67C5-DE01C9C86F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0600" y="925910"/>
            <a:ext cx="6492875" cy="4869656"/>
          </a:xfrm>
          <a:prstGeom prst="rect">
            <a:avLst/>
          </a:prstGeom>
        </p:spPr>
      </p:pic>
      <p:sp>
        <p:nvSpPr>
          <p:cNvPr id="8" name="Metin Yer Tutucusu 7">
            <a:extLst>
              <a:ext uri="{FF2B5EF4-FFF2-40B4-BE49-F238E27FC236}">
                <a16:creationId xmlns:a16="http://schemas.microsoft.com/office/drawing/2014/main" id="{AF2DDE29-F034-8ACF-B346-446738668C74}"/>
              </a:ext>
            </a:extLst>
          </p:cNvPr>
          <p:cNvSpPr>
            <a:spLocks noGrp="1"/>
          </p:cNvSpPr>
          <p:nvPr>
            <p:ph type="body" sz="half" idx="2"/>
          </p:nvPr>
        </p:nvSpPr>
        <p:spPr>
          <a:xfrm>
            <a:off x="283196" y="1983978"/>
            <a:ext cx="3563247" cy="3442787"/>
          </a:xfrm>
        </p:spPr>
        <p:txBody>
          <a:bodyPr>
            <a:normAutofit/>
          </a:bodyPr>
          <a:lstStyle/>
          <a:p>
            <a:r>
              <a:rPr lang="tr-TR" sz="2400" dirty="0"/>
              <a:t>-Select ve </a:t>
            </a:r>
            <a:r>
              <a:rPr lang="tr-TR" sz="2400" dirty="0" err="1"/>
              <a:t>from</a:t>
            </a:r>
            <a:r>
              <a:rPr lang="tr-TR" sz="2400" dirty="0"/>
              <a:t> beraber kullanılır</a:t>
            </a:r>
          </a:p>
          <a:p>
            <a:r>
              <a:rPr lang="tr-TR" sz="2400" dirty="0"/>
              <a:t>-Select hangi sütunların gösterileceğini belirler</a:t>
            </a:r>
          </a:p>
          <a:p>
            <a:r>
              <a:rPr lang="tr-TR" sz="2400" dirty="0"/>
              <a:t>-</a:t>
            </a:r>
            <a:r>
              <a:rPr lang="tr-TR" sz="2400" dirty="0" err="1"/>
              <a:t>From</a:t>
            </a:r>
            <a:r>
              <a:rPr lang="tr-TR" sz="2400" dirty="0"/>
              <a:t> hangi tablodan gösterileceğini belirler</a:t>
            </a:r>
          </a:p>
        </p:txBody>
      </p:sp>
    </p:spTree>
    <p:extLst>
      <p:ext uri="{BB962C8B-B14F-4D97-AF65-F5344CB8AC3E}">
        <p14:creationId xmlns:p14="http://schemas.microsoft.com/office/powerpoint/2010/main" val="284999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804349-195C-9A0B-0604-917D9182C854}"/>
              </a:ext>
            </a:extLst>
          </p:cNvPr>
          <p:cNvSpPr>
            <a:spLocks noGrp="1"/>
          </p:cNvSpPr>
          <p:nvPr>
            <p:ph type="title"/>
          </p:nvPr>
        </p:nvSpPr>
        <p:spPr/>
        <p:txBody>
          <a:bodyPr>
            <a:normAutofit/>
          </a:bodyPr>
          <a:lstStyle/>
          <a:p>
            <a:r>
              <a:rPr lang="tr-TR" sz="4400" dirty="0"/>
              <a:t>Tüm Kolonları Seçmek</a:t>
            </a:r>
          </a:p>
        </p:txBody>
      </p:sp>
      <p:pic>
        <p:nvPicPr>
          <p:cNvPr id="12" name="Resim Yer Tutucusu 11">
            <a:extLst>
              <a:ext uri="{FF2B5EF4-FFF2-40B4-BE49-F238E27FC236}">
                <a16:creationId xmlns:a16="http://schemas.microsoft.com/office/drawing/2014/main" id="{B88F223D-BF0C-D2C7-8191-64AFDD279F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7764" y="2371518"/>
            <a:ext cx="5896798" cy="2972215"/>
          </a:xfrm>
        </p:spPr>
      </p:pic>
      <p:sp>
        <p:nvSpPr>
          <p:cNvPr id="5" name="Metin Yer Tutucusu 4">
            <a:extLst>
              <a:ext uri="{FF2B5EF4-FFF2-40B4-BE49-F238E27FC236}">
                <a16:creationId xmlns:a16="http://schemas.microsoft.com/office/drawing/2014/main" id="{32E1F2D3-5DB2-E58A-6E07-6358CF0E7541}"/>
              </a:ext>
            </a:extLst>
          </p:cNvPr>
          <p:cNvSpPr>
            <a:spLocks noGrp="1"/>
          </p:cNvSpPr>
          <p:nvPr>
            <p:ph sz="half" idx="4294967295"/>
          </p:nvPr>
        </p:nvSpPr>
        <p:spPr>
          <a:xfrm>
            <a:off x="0" y="1825625"/>
            <a:ext cx="5181600" cy="4351338"/>
          </a:xfrm>
        </p:spPr>
        <p:txBody>
          <a:bodyPr>
            <a:normAutofit/>
          </a:bodyPr>
          <a:lstStyle/>
          <a:p>
            <a:endParaRPr lang="tr-TR" sz="2800" dirty="0"/>
          </a:p>
          <a:p>
            <a:r>
              <a:rPr lang="tr-TR" sz="2800" dirty="0"/>
              <a:t>SELECT * FROM </a:t>
            </a:r>
          </a:p>
          <a:p>
            <a:pPr marL="0" indent="0">
              <a:buNone/>
            </a:pPr>
            <a:r>
              <a:rPr lang="tr-TR" sz="2800" dirty="0"/>
              <a:t>   MUDURLUK</a:t>
            </a:r>
          </a:p>
        </p:txBody>
      </p:sp>
    </p:spTree>
    <p:extLst>
      <p:ext uri="{BB962C8B-B14F-4D97-AF65-F5344CB8AC3E}">
        <p14:creationId xmlns:p14="http://schemas.microsoft.com/office/powerpoint/2010/main" val="1187930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425971-DDA4-D3DE-2CE3-916B6F0A691B}"/>
              </a:ext>
            </a:extLst>
          </p:cNvPr>
          <p:cNvSpPr>
            <a:spLocks noGrp="1"/>
          </p:cNvSpPr>
          <p:nvPr>
            <p:ph type="title"/>
          </p:nvPr>
        </p:nvSpPr>
        <p:spPr/>
        <p:txBody>
          <a:bodyPr/>
          <a:lstStyle/>
          <a:p>
            <a:r>
              <a:rPr lang="tr-TR" dirty="0"/>
              <a:t>SQL </a:t>
            </a:r>
            <a:r>
              <a:rPr lang="en-US" dirty="0" err="1"/>
              <a:t>Kullanman</a:t>
            </a:r>
            <a:r>
              <a:rPr lang="tr-TR" dirty="0" err="1"/>
              <a:t>ın</a:t>
            </a:r>
            <a:r>
              <a:rPr lang="tr-TR" dirty="0"/>
              <a:t> Şartları</a:t>
            </a:r>
          </a:p>
        </p:txBody>
      </p:sp>
      <p:sp>
        <p:nvSpPr>
          <p:cNvPr id="3" name="İçerik Yer Tutucusu 2">
            <a:extLst>
              <a:ext uri="{FF2B5EF4-FFF2-40B4-BE49-F238E27FC236}">
                <a16:creationId xmlns:a16="http://schemas.microsoft.com/office/drawing/2014/main" id="{1910D52C-9CCE-807D-BC2A-C5D3842A2BDE}"/>
              </a:ext>
            </a:extLst>
          </p:cNvPr>
          <p:cNvSpPr>
            <a:spLocks noGrp="1"/>
          </p:cNvSpPr>
          <p:nvPr>
            <p:ph idx="1"/>
          </p:nvPr>
        </p:nvSpPr>
        <p:spPr/>
        <p:txBody>
          <a:bodyPr/>
          <a:lstStyle/>
          <a:p>
            <a:r>
              <a:rPr lang="tr-TR" dirty="0"/>
              <a:t>PERFORMANS SORUNLARINA YOL AÇAR</a:t>
            </a:r>
          </a:p>
          <a:p>
            <a:r>
              <a:rPr lang="tr-TR" dirty="0"/>
              <a:t>  Bellekte gereksiz veri saklanmasına yol açar</a:t>
            </a:r>
          </a:p>
          <a:p>
            <a:r>
              <a:rPr lang="tr-TR" dirty="0"/>
              <a:t>  Disk I/O miktarını arttırır</a:t>
            </a:r>
          </a:p>
          <a:p>
            <a:r>
              <a:rPr lang="tr-TR" dirty="0"/>
              <a:t>  CPU’yu daha fazla meşgul eder</a:t>
            </a:r>
          </a:p>
          <a:p>
            <a:r>
              <a:rPr lang="tr-TR" dirty="0"/>
              <a:t>KULLANICI ARAYÜZÜNDE TEKNİK SORUNLARA YOL AÇAR7</a:t>
            </a:r>
          </a:p>
          <a:p>
            <a:r>
              <a:rPr lang="tr-TR" dirty="0"/>
              <a:t>  Ekran Yüklemesi uzun sürebilir</a:t>
            </a:r>
          </a:p>
          <a:p>
            <a:r>
              <a:rPr lang="tr-TR" dirty="0"/>
              <a:t>  </a:t>
            </a:r>
            <a:r>
              <a:rPr lang="tr-TR" dirty="0" err="1"/>
              <a:t>Timeout</a:t>
            </a:r>
            <a:r>
              <a:rPr lang="tr-TR" dirty="0"/>
              <a:t> hatası verebilir</a:t>
            </a:r>
          </a:p>
          <a:p>
            <a:r>
              <a:rPr lang="tr-TR" dirty="0"/>
              <a:t>  Çok veri az güvenlik demektir </a:t>
            </a:r>
          </a:p>
        </p:txBody>
      </p:sp>
    </p:spTree>
    <p:extLst>
      <p:ext uri="{BB962C8B-B14F-4D97-AF65-F5344CB8AC3E}">
        <p14:creationId xmlns:p14="http://schemas.microsoft.com/office/powerpoint/2010/main" val="1663341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DB85A2-8BCC-99E1-1F73-3198D17DBEF9}"/>
              </a:ext>
            </a:extLst>
          </p:cNvPr>
          <p:cNvSpPr>
            <a:spLocks noGrp="1"/>
          </p:cNvSpPr>
          <p:nvPr>
            <p:ph type="title"/>
          </p:nvPr>
        </p:nvSpPr>
        <p:spPr/>
        <p:txBody>
          <a:bodyPr/>
          <a:lstStyle/>
          <a:p>
            <a:r>
              <a:rPr lang="tr-TR" dirty="0"/>
              <a:t>İstenilen Kolonları Seçmek</a:t>
            </a:r>
          </a:p>
        </p:txBody>
      </p:sp>
      <p:sp>
        <p:nvSpPr>
          <p:cNvPr id="3" name="İçerik Yer Tutucusu 2">
            <a:extLst>
              <a:ext uri="{FF2B5EF4-FFF2-40B4-BE49-F238E27FC236}">
                <a16:creationId xmlns:a16="http://schemas.microsoft.com/office/drawing/2014/main" id="{FD42174D-E7CF-CE4B-8EAC-5CE829B51020}"/>
              </a:ext>
            </a:extLst>
          </p:cNvPr>
          <p:cNvSpPr>
            <a:spLocks noGrp="1"/>
          </p:cNvSpPr>
          <p:nvPr>
            <p:ph idx="1"/>
          </p:nvPr>
        </p:nvSpPr>
        <p:spPr>
          <a:xfrm>
            <a:off x="838200" y="1825625"/>
            <a:ext cx="10701130" cy="937453"/>
          </a:xfrm>
        </p:spPr>
        <p:txBody>
          <a:bodyPr/>
          <a:lstStyle/>
          <a:p>
            <a:r>
              <a:rPr lang="tr-TR" dirty="0"/>
              <a:t>SELECT </a:t>
            </a:r>
            <a:r>
              <a:rPr lang="tr-TR" dirty="0" err="1"/>
              <a:t>mudurluk_kodu,mudurluk_adi</a:t>
            </a:r>
            <a:r>
              <a:rPr lang="tr-TR" dirty="0"/>
              <a:t> FROM </a:t>
            </a:r>
            <a:r>
              <a:rPr lang="tr-TR" dirty="0" err="1"/>
              <a:t>mudurluk</a:t>
            </a:r>
            <a:endParaRPr lang="tr-TR" dirty="0"/>
          </a:p>
        </p:txBody>
      </p:sp>
      <p:pic>
        <p:nvPicPr>
          <p:cNvPr id="7" name="Resim 6">
            <a:extLst>
              <a:ext uri="{FF2B5EF4-FFF2-40B4-BE49-F238E27FC236}">
                <a16:creationId xmlns:a16="http://schemas.microsoft.com/office/drawing/2014/main" id="{0F14DFCF-CAA2-32F4-374C-A7EF830F6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041" y="2898015"/>
            <a:ext cx="4344006" cy="2876951"/>
          </a:xfrm>
          <a:prstGeom prst="rect">
            <a:avLst/>
          </a:prstGeom>
        </p:spPr>
      </p:pic>
    </p:spTree>
    <p:extLst>
      <p:ext uri="{BB962C8B-B14F-4D97-AF65-F5344CB8AC3E}">
        <p14:creationId xmlns:p14="http://schemas.microsoft.com/office/powerpoint/2010/main" val="2785391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E6DD40-C7BA-1317-C8BC-BC40E2B1D32D}"/>
              </a:ext>
            </a:extLst>
          </p:cNvPr>
          <p:cNvSpPr>
            <a:spLocks noGrp="1"/>
          </p:cNvSpPr>
          <p:nvPr>
            <p:ph type="title"/>
          </p:nvPr>
        </p:nvSpPr>
        <p:spPr/>
        <p:txBody>
          <a:bodyPr/>
          <a:lstStyle/>
          <a:p>
            <a:r>
              <a:rPr lang="tr-TR" dirty="0"/>
              <a:t>ALIAS</a:t>
            </a:r>
          </a:p>
        </p:txBody>
      </p:sp>
      <p:sp>
        <p:nvSpPr>
          <p:cNvPr id="3" name="İçerik Yer Tutucusu 2">
            <a:extLst>
              <a:ext uri="{FF2B5EF4-FFF2-40B4-BE49-F238E27FC236}">
                <a16:creationId xmlns:a16="http://schemas.microsoft.com/office/drawing/2014/main" id="{6CB9BC66-4807-9897-F640-A1CD7EF1DD5A}"/>
              </a:ext>
            </a:extLst>
          </p:cNvPr>
          <p:cNvSpPr>
            <a:spLocks noGrp="1"/>
          </p:cNvSpPr>
          <p:nvPr>
            <p:ph idx="1"/>
          </p:nvPr>
        </p:nvSpPr>
        <p:spPr/>
        <p:txBody>
          <a:bodyPr/>
          <a:lstStyle/>
          <a:p>
            <a:r>
              <a:rPr lang="tr-TR" dirty="0"/>
              <a:t>Yeniden adlandırır</a:t>
            </a:r>
          </a:p>
          <a:p>
            <a:r>
              <a:rPr lang="tr-TR" dirty="0"/>
              <a:t>Kolon ismini anlamlı bir hale getirir</a:t>
            </a:r>
          </a:p>
          <a:p>
            <a:r>
              <a:rPr lang="tr-TR" dirty="0"/>
              <a:t>Kolon isminden sonra gelir</a:t>
            </a:r>
          </a:p>
          <a:p>
            <a:r>
              <a:rPr lang="tr-TR" dirty="0"/>
              <a:t>Hesaplamada kolaylık sağlar</a:t>
            </a:r>
          </a:p>
          <a:p>
            <a:r>
              <a:rPr lang="tr-TR" dirty="0" err="1"/>
              <a:t>Okulabilirlik</a:t>
            </a:r>
            <a:r>
              <a:rPr lang="tr-TR" dirty="0"/>
              <a:t> sağlar</a:t>
            </a:r>
          </a:p>
          <a:p>
            <a:r>
              <a:rPr lang="tr-TR" dirty="0"/>
              <a:t>As ifadesi de yazılabilir</a:t>
            </a:r>
          </a:p>
        </p:txBody>
      </p:sp>
    </p:spTree>
    <p:extLst>
      <p:ext uri="{BB962C8B-B14F-4D97-AF65-F5344CB8AC3E}">
        <p14:creationId xmlns:p14="http://schemas.microsoft.com/office/powerpoint/2010/main" val="499184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0">
            <a:extLst>
              <a:ext uri="{FF2B5EF4-FFF2-40B4-BE49-F238E27FC236}">
                <a16:creationId xmlns:a16="http://schemas.microsoft.com/office/drawing/2014/main" id="{0A429DDB-CE1B-492D-2080-1DC4AF0A21FA}"/>
              </a:ext>
            </a:extLst>
          </p:cNvPr>
          <p:cNvSpPr>
            <a:spLocks noGrp="1"/>
          </p:cNvSpPr>
          <p:nvPr>
            <p:ph type="title"/>
          </p:nvPr>
        </p:nvSpPr>
        <p:spPr/>
        <p:txBody>
          <a:bodyPr/>
          <a:lstStyle/>
          <a:p>
            <a:r>
              <a:rPr lang="tr-TR" dirty="0">
                <a:solidFill>
                  <a:schemeClr val="accent1"/>
                </a:solidFill>
              </a:rPr>
              <a:t>ALIAS Kullanımı</a:t>
            </a:r>
          </a:p>
        </p:txBody>
      </p:sp>
      <p:sp>
        <p:nvSpPr>
          <p:cNvPr id="12" name="İçerik Yer Tutucusu 11">
            <a:extLst>
              <a:ext uri="{FF2B5EF4-FFF2-40B4-BE49-F238E27FC236}">
                <a16:creationId xmlns:a16="http://schemas.microsoft.com/office/drawing/2014/main" id="{197D3070-4ADC-3F1A-612D-855368985E85}"/>
              </a:ext>
            </a:extLst>
          </p:cNvPr>
          <p:cNvSpPr>
            <a:spLocks noGrp="1"/>
          </p:cNvSpPr>
          <p:nvPr>
            <p:ph sz="half" idx="1"/>
          </p:nvPr>
        </p:nvSpPr>
        <p:spPr/>
        <p:txBody>
          <a:bodyPr/>
          <a:lstStyle/>
          <a:p>
            <a:r>
              <a:rPr lang="tr-TR" b="1" dirty="0"/>
              <a:t>SELECT ad, </a:t>
            </a:r>
            <a:r>
              <a:rPr lang="tr-TR" b="1" dirty="0" err="1"/>
              <a:t>soyad</a:t>
            </a:r>
            <a:r>
              <a:rPr lang="tr-TR" b="1" dirty="0"/>
              <a:t>, </a:t>
            </a:r>
          </a:p>
          <a:p>
            <a:pPr marL="0" indent="0">
              <a:buNone/>
            </a:pPr>
            <a:r>
              <a:rPr lang="tr-TR" b="1" dirty="0"/>
              <a:t>            </a:t>
            </a:r>
            <a:r>
              <a:rPr lang="tr-TR" b="1" dirty="0" err="1"/>
              <a:t>maas</a:t>
            </a:r>
            <a:r>
              <a:rPr lang="tr-TR" b="1" dirty="0"/>
              <a:t> "Maaş",</a:t>
            </a:r>
          </a:p>
          <a:p>
            <a:pPr marL="0" indent="0">
              <a:buNone/>
            </a:pPr>
            <a:r>
              <a:rPr lang="tr-TR" b="1" dirty="0"/>
              <a:t>            (</a:t>
            </a:r>
            <a:r>
              <a:rPr lang="tr-TR" b="1" dirty="0" err="1"/>
              <a:t>maas</a:t>
            </a:r>
            <a:r>
              <a:rPr lang="tr-TR" b="1" dirty="0"/>
              <a:t>*5/100) vergi,</a:t>
            </a:r>
          </a:p>
          <a:p>
            <a:pPr marL="0" indent="0">
              <a:buNone/>
            </a:pPr>
            <a:r>
              <a:rPr lang="tr-TR" b="1" dirty="0"/>
              <a:t>            semt as </a:t>
            </a:r>
            <a:r>
              <a:rPr lang="tr-TR" b="1" dirty="0" err="1"/>
              <a:t>oturdugu_semt</a:t>
            </a:r>
            <a:endParaRPr lang="tr-TR" b="1" dirty="0"/>
          </a:p>
          <a:p>
            <a:pPr marL="0" indent="0">
              <a:buNone/>
            </a:pPr>
            <a:r>
              <a:rPr lang="tr-TR" b="1" dirty="0"/>
              <a:t>FROM personel</a:t>
            </a:r>
          </a:p>
        </p:txBody>
      </p:sp>
      <p:pic>
        <p:nvPicPr>
          <p:cNvPr id="15" name="İçerik Yer Tutucusu 14">
            <a:extLst>
              <a:ext uri="{FF2B5EF4-FFF2-40B4-BE49-F238E27FC236}">
                <a16:creationId xmlns:a16="http://schemas.microsoft.com/office/drawing/2014/main" id="{3F3E519D-063D-1916-F84B-7234128E12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617057"/>
            <a:ext cx="4937125" cy="2481136"/>
          </a:xfrm>
        </p:spPr>
      </p:pic>
    </p:spTree>
    <p:extLst>
      <p:ext uri="{BB962C8B-B14F-4D97-AF65-F5344CB8AC3E}">
        <p14:creationId xmlns:p14="http://schemas.microsoft.com/office/powerpoint/2010/main" val="298745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634E2-00B6-C95B-477A-07EC3DFAB0E3}"/>
              </a:ext>
            </a:extLst>
          </p:cNvPr>
          <p:cNvSpPr>
            <a:spLocks noGrp="1"/>
          </p:cNvSpPr>
          <p:nvPr>
            <p:ph type="title"/>
          </p:nvPr>
        </p:nvSpPr>
        <p:spPr/>
        <p:txBody>
          <a:bodyPr/>
          <a:lstStyle/>
          <a:p>
            <a:r>
              <a:rPr lang="tr-TR" dirty="0"/>
              <a:t>SQL</a:t>
            </a:r>
          </a:p>
        </p:txBody>
      </p:sp>
      <p:sp>
        <p:nvSpPr>
          <p:cNvPr id="3" name="İçerik Yer Tutucusu 2">
            <a:extLst>
              <a:ext uri="{FF2B5EF4-FFF2-40B4-BE49-F238E27FC236}">
                <a16:creationId xmlns:a16="http://schemas.microsoft.com/office/drawing/2014/main" id="{965A08A8-20AE-02F6-24D9-4CCE67C5FE42}"/>
              </a:ext>
            </a:extLst>
          </p:cNvPr>
          <p:cNvSpPr>
            <a:spLocks noGrp="1"/>
          </p:cNvSpPr>
          <p:nvPr>
            <p:ph idx="1"/>
          </p:nvPr>
        </p:nvSpPr>
        <p:spPr/>
        <p:txBody>
          <a:bodyPr/>
          <a:lstStyle/>
          <a:p>
            <a:pPr marL="0" indent="0">
              <a:buNone/>
            </a:pPr>
            <a:r>
              <a:rPr lang="tr-TR" dirty="0" err="1">
                <a:solidFill>
                  <a:srgbClr val="000000"/>
                </a:solidFill>
                <a:latin typeface="Arial" panose="020B0604020202020204" pitchFamily="34" charset="0"/>
              </a:rPr>
              <a:t>Structered</a:t>
            </a:r>
            <a:r>
              <a:rPr lang="tr-TR" dirty="0">
                <a:solidFill>
                  <a:srgbClr val="000000"/>
                </a:solidFill>
                <a:latin typeface="Arial" panose="020B0604020202020204" pitchFamily="34" charset="0"/>
              </a:rPr>
              <a:t> Query Language kelimelerinin kısaltılmışı olan SQL bir veri tabanı   uygulamasıdır.</a:t>
            </a:r>
          </a:p>
          <a:p>
            <a:pPr marL="0" indent="0">
              <a:buNone/>
            </a:pPr>
            <a:r>
              <a:rPr lang="tr-TR" dirty="0">
                <a:solidFill>
                  <a:srgbClr val="000000"/>
                </a:solidFill>
                <a:latin typeface="Arial" panose="020B0604020202020204" pitchFamily="34" charset="0"/>
              </a:rPr>
              <a:t>Türkçe karşılığı Yapılandırılmış Sorgu Dilidir anlamına gelmektedir</a:t>
            </a:r>
          </a:p>
          <a:p>
            <a:pPr marL="0" indent="0">
              <a:buNone/>
            </a:pPr>
            <a:r>
              <a:rPr lang="tr-TR" dirty="0">
                <a:solidFill>
                  <a:srgbClr val="000000"/>
                </a:solidFill>
                <a:latin typeface="Arial" panose="020B0604020202020204" pitchFamily="34" charset="0"/>
              </a:rPr>
              <a:t>Bir çok veriyi farklı boyutlarda ve farklı fonksiyonlarda barındıran veri tabanları yönetim sistemine verilen isimdir</a:t>
            </a:r>
          </a:p>
          <a:p>
            <a:pPr marL="0" indent="0">
              <a:buNone/>
            </a:pPr>
            <a:endParaRPr lang="tr-TR" dirty="0">
              <a:solidFill>
                <a:srgbClr val="000000"/>
              </a:solidFill>
              <a:latin typeface="Arial" panose="020B0604020202020204" pitchFamily="34" charset="0"/>
            </a:endParaRPr>
          </a:p>
          <a:p>
            <a:pPr marL="0" indent="0">
              <a:buNone/>
            </a:pPr>
            <a:endParaRPr lang="tr-TR" dirty="0"/>
          </a:p>
        </p:txBody>
      </p:sp>
      <p:pic>
        <p:nvPicPr>
          <p:cNvPr id="5" name="Resim 4">
            <a:extLst>
              <a:ext uri="{FF2B5EF4-FFF2-40B4-BE49-F238E27FC236}">
                <a16:creationId xmlns:a16="http://schemas.microsoft.com/office/drawing/2014/main" id="{0BAD8EFB-F6DA-050F-8CC7-16AC147F3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850" y="3916469"/>
            <a:ext cx="3905249" cy="1952625"/>
          </a:xfrm>
          <a:prstGeom prst="rect">
            <a:avLst/>
          </a:prstGeom>
        </p:spPr>
      </p:pic>
    </p:spTree>
    <p:extLst>
      <p:ext uri="{BB962C8B-B14F-4D97-AF65-F5344CB8AC3E}">
        <p14:creationId xmlns:p14="http://schemas.microsoft.com/office/powerpoint/2010/main" val="1246244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1DA026-CC14-80E0-E1C5-48EF73811CB9}"/>
              </a:ext>
            </a:extLst>
          </p:cNvPr>
          <p:cNvSpPr>
            <a:spLocks noGrp="1"/>
          </p:cNvSpPr>
          <p:nvPr>
            <p:ph type="title"/>
          </p:nvPr>
        </p:nvSpPr>
        <p:spPr/>
        <p:txBody>
          <a:bodyPr/>
          <a:lstStyle/>
          <a:p>
            <a:r>
              <a:rPr lang="tr-TR" dirty="0"/>
              <a:t>Aritmetik Operatörler</a:t>
            </a:r>
          </a:p>
        </p:txBody>
      </p:sp>
      <p:sp>
        <p:nvSpPr>
          <p:cNvPr id="8" name="İçerik Yer Tutucusu 7">
            <a:extLst>
              <a:ext uri="{FF2B5EF4-FFF2-40B4-BE49-F238E27FC236}">
                <a16:creationId xmlns:a16="http://schemas.microsoft.com/office/drawing/2014/main" id="{046C22DA-8549-7305-BBDE-B1C1B949BF2D}"/>
              </a:ext>
            </a:extLst>
          </p:cNvPr>
          <p:cNvSpPr>
            <a:spLocks noGrp="1"/>
          </p:cNvSpPr>
          <p:nvPr>
            <p:ph sz="half" idx="1"/>
          </p:nvPr>
        </p:nvSpPr>
        <p:spPr/>
        <p:txBody>
          <a:bodyPr/>
          <a:lstStyle/>
          <a:p>
            <a:r>
              <a:rPr lang="tr-TR" dirty="0"/>
              <a:t>Aritmetik operatörler kullanılarak </a:t>
            </a:r>
            <a:r>
              <a:rPr lang="tr-TR" b="1" dirty="0" err="1"/>
              <a:t>date</a:t>
            </a:r>
            <a:r>
              <a:rPr lang="tr-TR" dirty="0"/>
              <a:t> ve </a:t>
            </a:r>
            <a:r>
              <a:rPr lang="tr-TR" b="1" dirty="0" err="1"/>
              <a:t>number</a:t>
            </a:r>
            <a:r>
              <a:rPr lang="tr-TR" dirty="0"/>
              <a:t> verileri üzerinde değişiklik yapılabilir</a:t>
            </a:r>
          </a:p>
        </p:txBody>
      </p:sp>
      <p:pic>
        <p:nvPicPr>
          <p:cNvPr id="11" name="İçerik Yer Tutucusu 10">
            <a:extLst>
              <a:ext uri="{FF2B5EF4-FFF2-40B4-BE49-F238E27FC236}">
                <a16:creationId xmlns:a16="http://schemas.microsoft.com/office/drawing/2014/main" id="{1EEFD434-66D5-D780-6339-E07A7D3C3D5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10193" y="2628729"/>
            <a:ext cx="3153215" cy="2457793"/>
          </a:xfrm>
        </p:spPr>
      </p:pic>
    </p:spTree>
    <p:extLst>
      <p:ext uri="{BB962C8B-B14F-4D97-AF65-F5344CB8AC3E}">
        <p14:creationId xmlns:p14="http://schemas.microsoft.com/office/powerpoint/2010/main" val="1852254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EB99250-9392-B836-9196-EE056B19A547}"/>
              </a:ext>
            </a:extLst>
          </p:cNvPr>
          <p:cNvSpPr>
            <a:spLocks noGrp="1"/>
          </p:cNvSpPr>
          <p:nvPr>
            <p:ph type="title"/>
          </p:nvPr>
        </p:nvSpPr>
        <p:spPr/>
        <p:txBody>
          <a:bodyPr/>
          <a:lstStyle/>
          <a:p>
            <a:r>
              <a:rPr lang="tr-TR" dirty="0"/>
              <a:t>ARİTMETİK Operatörlerin Kullanımı</a:t>
            </a:r>
          </a:p>
        </p:txBody>
      </p:sp>
      <p:sp>
        <p:nvSpPr>
          <p:cNvPr id="5" name="İçerik Yer Tutucusu 4">
            <a:extLst>
              <a:ext uri="{FF2B5EF4-FFF2-40B4-BE49-F238E27FC236}">
                <a16:creationId xmlns:a16="http://schemas.microsoft.com/office/drawing/2014/main" id="{0E6D7EDD-7C50-48E4-4340-9CCD2C499620}"/>
              </a:ext>
            </a:extLst>
          </p:cNvPr>
          <p:cNvSpPr>
            <a:spLocks noGrp="1"/>
          </p:cNvSpPr>
          <p:nvPr>
            <p:ph sz="half" idx="1"/>
          </p:nvPr>
        </p:nvSpPr>
        <p:spPr>
          <a:xfrm>
            <a:off x="1097280" y="1825625"/>
            <a:ext cx="6457123" cy="1812097"/>
          </a:xfrm>
        </p:spPr>
        <p:txBody>
          <a:bodyPr/>
          <a:lstStyle/>
          <a:p>
            <a:pPr marL="0" indent="0">
              <a:buNone/>
            </a:pPr>
            <a:r>
              <a:rPr lang="en-US" b="1" dirty="0"/>
              <a:t>SELECT ad, </a:t>
            </a:r>
            <a:r>
              <a:rPr lang="en-US" b="1" dirty="0" err="1"/>
              <a:t>soyad</a:t>
            </a:r>
            <a:r>
              <a:rPr lang="en-US" b="1" dirty="0"/>
              <a:t>,</a:t>
            </a:r>
            <a:r>
              <a:rPr lang="tr-TR" b="1" dirty="0"/>
              <a:t> </a:t>
            </a:r>
            <a:r>
              <a:rPr lang="en-US" b="1" dirty="0" err="1"/>
              <a:t>maas</a:t>
            </a:r>
            <a:r>
              <a:rPr lang="en-US" b="1" dirty="0"/>
              <a:t> ,</a:t>
            </a:r>
          </a:p>
          <a:p>
            <a:pPr marL="0" indent="0">
              <a:buNone/>
            </a:pPr>
            <a:r>
              <a:rPr lang="en-US" b="1" dirty="0"/>
              <a:t>(</a:t>
            </a:r>
            <a:r>
              <a:rPr lang="en-US" b="1" dirty="0" err="1"/>
              <a:t>maas</a:t>
            </a:r>
            <a:r>
              <a:rPr lang="en-US" b="1" dirty="0"/>
              <a:t> + </a:t>
            </a:r>
            <a:r>
              <a:rPr lang="en-US" b="1" dirty="0" err="1"/>
              <a:t>maas</a:t>
            </a:r>
            <a:r>
              <a:rPr lang="en-US" b="1" dirty="0"/>
              <a:t> *8/100) </a:t>
            </a:r>
            <a:r>
              <a:rPr lang="en-US" b="1" dirty="0" err="1"/>
              <a:t>zamli_maas</a:t>
            </a:r>
            <a:endParaRPr lang="en-US" b="1" dirty="0"/>
          </a:p>
          <a:p>
            <a:pPr marL="0" indent="0">
              <a:buNone/>
            </a:pPr>
            <a:r>
              <a:rPr lang="en-US" b="1" dirty="0"/>
              <a:t>FROM </a:t>
            </a:r>
            <a:r>
              <a:rPr lang="en-US" b="1" dirty="0" err="1"/>
              <a:t>personel</a:t>
            </a:r>
            <a:endParaRPr lang="tr-TR" b="1" dirty="0"/>
          </a:p>
        </p:txBody>
      </p:sp>
      <p:pic>
        <p:nvPicPr>
          <p:cNvPr id="8" name="İçerik Yer Tutucusu 7">
            <a:extLst>
              <a:ext uri="{FF2B5EF4-FFF2-40B4-BE49-F238E27FC236}">
                <a16:creationId xmlns:a16="http://schemas.microsoft.com/office/drawing/2014/main" id="{BD757323-C90D-0519-9D84-72F6290D29A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4771" y="2085728"/>
            <a:ext cx="4544059" cy="3543795"/>
          </a:xfrm>
        </p:spPr>
      </p:pic>
    </p:spTree>
    <p:extLst>
      <p:ext uri="{BB962C8B-B14F-4D97-AF65-F5344CB8AC3E}">
        <p14:creationId xmlns:p14="http://schemas.microsoft.com/office/powerpoint/2010/main" val="4027165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EC8CD6-54F5-FD06-27EA-3820906CA1F2}"/>
              </a:ext>
            </a:extLst>
          </p:cNvPr>
          <p:cNvSpPr>
            <a:spLocks noGrp="1"/>
          </p:cNvSpPr>
          <p:nvPr>
            <p:ph type="title"/>
          </p:nvPr>
        </p:nvSpPr>
        <p:spPr/>
        <p:txBody>
          <a:bodyPr/>
          <a:lstStyle/>
          <a:p>
            <a:r>
              <a:rPr lang="tr-TR" dirty="0"/>
              <a:t>NULL Değeri</a:t>
            </a:r>
          </a:p>
        </p:txBody>
      </p:sp>
      <p:sp>
        <p:nvSpPr>
          <p:cNvPr id="3" name="İçerik Yer Tutucusu 2">
            <a:extLst>
              <a:ext uri="{FF2B5EF4-FFF2-40B4-BE49-F238E27FC236}">
                <a16:creationId xmlns:a16="http://schemas.microsoft.com/office/drawing/2014/main" id="{0689B1AB-9322-4832-9D06-F736DBCAFD33}"/>
              </a:ext>
            </a:extLst>
          </p:cNvPr>
          <p:cNvSpPr>
            <a:spLocks noGrp="1"/>
          </p:cNvSpPr>
          <p:nvPr>
            <p:ph idx="1"/>
          </p:nvPr>
        </p:nvSpPr>
        <p:spPr/>
        <p:txBody>
          <a:bodyPr/>
          <a:lstStyle/>
          <a:p>
            <a:r>
              <a:rPr lang="tr-TR" dirty="0"/>
              <a:t>Mevcut olmayan bir değerdir</a:t>
            </a:r>
          </a:p>
          <a:p>
            <a:r>
              <a:rPr lang="tr-TR" dirty="0"/>
              <a:t>Bilinmeyen bir değerdir </a:t>
            </a:r>
          </a:p>
          <a:p>
            <a:r>
              <a:rPr lang="tr-TR" dirty="0"/>
              <a:t>Belirtilmemiş bir değerdir</a:t>
            </a:r>
          </a:p>
          <a:p>
            <a:r>
              <a:rPr lang="tr-TR" dirty="0"/>
              <a:t>0 değildir</a:t>
            </a:r>
          </a:p>
          <a:p>
            <a:r>
              <a:rPr lang="tr-TR" dirty="0" err="1"/>
              <a:t>Null</a:t>
            </a:r>
            <a:r>
              <a:rPr lang="tr-TR" dirty="0"/>
              <a:t> ifadeyle 4 işlem yapılırsa gene </a:t>
            </a:r>
            <a:r>
              <a:rPr lang="tr-TR" dirty="0" err="1"/>
              <a:t>null</a:t>
            </a:r>
            <a:r>
              <a:rPr lang="tr-TR" dirty="0"/>
              <a:t> olur</a:t>
            </a:r>
          </a:p>
        </p:txBody>
      </p:sp>
    </p:spTree>
    <p:extLst>
      <p:ext uri="{BB962C8B-B14F-4D97-AF65-F5344CB8AC3E}">
        <p14:creationId xmlns:p14="http://schemas.microsoft.com/office/powerpoint/2010/main" val="1901901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A9E00C97-76A6-1E5C-7BE9-019456945B40}"/>
              </a:ext>
            </a:extLst>
          </p:cNvPr>
          <p:cNvSpPr>
            <a:spLocks noGrp="1"/>
          </p:cNvSpPr>
          <p:nvPr>
            <p:ph type="title"/>
          </p:nvPr>
        </p:nvSpPr>
        <p:spPr/>
        <p:txBody>
          <a:bodyPr/>
          <a:lstStyle/>
          <a:p>
            <a:r>
              <a:rPr lang="tr-TR" dirty="0"/>
              <a:t>             </a:t>
            </a:r>
            <a:r>
              <a:rPr lang="tr-TR" dirty="0" err="1"/>
              <a:t>Null</a:t>
            </a:r>
            <a:r>
              <a:rPr lang="tr-TR" dirty="0"/>
              <a:t> Değeri Ve Özellikleri</a:t>
            </a:r>
          </a:p>
        </p:txBody>
      </p:sp>
      <p:pic>
        <p:nvPicPr>
          <p:cNvPr id="8" name="İçerik Yer Tutucusu 7">
            <a:extLst>
              <a:ext uri="{FF2B5EF4-FFF2-40B4-BE49-F238E27FC236}">
                <a16:creationId xmlns:a16="http://schemas.microsoft.com/office/drawing/2014/main" id="{C557AE36-57CB-98E9-BEC2-1A22644F6AE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87768" y="1982001"/>
            <a:ext cx="4938712" cy="1466052"/>
          </a:xfrm>
        </p:spPr>
      </p:pic>
      <p:pic>
        <p:nvPicPr>
          <p:cNvPr id="10" name="İçerik Yer Tutucusu 9">
            <a:extLst>
              <a:ext uri="{FF2B5EF4-FFF2-40B4-BE49-F238E27FC236}">
                <a16:creationId xmlns:a16="http://schemas.microsoft.com/office/drawing/2014/main" id="{9BB8BF10-6B31-5389-7C18-F1AA4C5703E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72209" y="3249683"/>
            <a:ext cx="5181600" cy="2939409"/>
          </a:xfrm>
        </p:spPr>
      </p:pic>
    </p:spTree>
    <p:extLst>
      <p:ext uri="{BB962C8B-B14F-4D97-AF65-F5344CB8AC3E}">
        <p14:creationId xmlns:p14="http://schemas.microsoft.com/office/powerpoint/2010/main" val="1439204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E2F398-F064-8516-61CE-480D2752A8E8}"/>
              </a:ext>
            </a:extLst>
          </p:cNvPr>
          <p:cNvSpPr>
            <a:spLocks noGrp="1"/>
          </p:cNvSpPr>
          <p:nvPr>
            <p:ph type="title"/>
          </p:nvPr>
        </p:nvSpPr>
        <p:spPr/>
        <p:txBody>
          <a:bodyPr/>
          <a:lstStyle/>
          <a:p>
            <a:r>
              <a:rPr lang="tr-TR" dirty="0"/>
              <a:t>Birleştirme Operatörü</a:t>
            </a:r>
          </a:p>
        </p:txBody>
      </p:sp>
      <p:sp>
        <p:nvSpPr>
          <p:cNvPr id="3" name="İçerik Yer Tutucusu 2">
            <a:extLst>
              <a:ext uri="{FF2B5EF4-FFF2-40B4-BE49-F238E27FC236}">
                <a16:creationId xmlns:a16="http://schemas.microsoft.com/office/drawing/2014/main" id="{17441FD4-DF79-FBFA-5670-F1F5523896B3}"/>
              </a:ext>
            </a:extLst>
          </p:cNvPr>
          <p:cNvSpPr>
            <a:spLocks noGrp="1"/>
          </p:cNvSpPr>
          <p:nvPr>
            <p:ph idx="1"/>
          </p:nvPr>
        </p:nvSpPr>
        <p:spPr/>
        <p:txBody>
          <a:bodyPr/>
          <a:lstStyle/>
          <a:p>
            <a:r>
              <a:rPr lang="tr-TR" dirty="0"/>
              <a:t>Kolonları ve karakterleri birleştirir</a:t>
            </a:r>
          </a:p>
          <a:p>
            <a:r>
              <a:rPr lang="tr-TR" dirty="0"/>
              <a:t>Birleştirme operatörü : ||</a:t>
            </a:r>
          </a:p>
          <a:p>
            <a:r>
              <a:rPr lang="tr-TR" dirty="0"/>
              <a:t>Birleştirme sonucu bir karakterdir</a:t>
            </a:r>
          </a:p>
          <a:p>
            <a:r>
              <a:rPr lang="tr-TR" dirty="0" err="1"/>
              <a:t>Concat</a:t>
            </a:r>
            <a:r>
              <a:rPr lang="tr-TR" dirty="0"/>
              <a:t> fonksiyonu da birleştirme yapar</a:t>
            </a:r>
          </a:p>
        </p:txBody>
      </p:sp>
    </p:spTree>
    <p:extLst>
      <p:ext uri="{BB962C8B-B14F-4D97-AF65-F5344CB8AC3E}">
        <p14:creationId xmlns:p14="http://schemas.microsoft.com/office/powerpoint/2010/main" val="1511222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933081-F5E9-3393-C441-7A28A5969D91}"/>
              </a:ext>
            </a:extLst>
          </p:cNvPr>
          <p:cNvSpPr>
            <a:spLocks noGrp="1"/>
          </p:cNvSpPr>
          <p:nvPr>
            <p:ph type="title"/>
          </p:nvPr>
        </p:nvSpPr>
        <p:spPr/>
        <p:txBody>
          <a:bodyPr/>
          <a:lstStyle/>
          <a:p>
            <a:r>
              <a:rPr lang="tr-TR" dirty="0"/>
              <a:t> 	          Birleştirme Operatörü</a:t>
            </a:r>
          </a:p>
        </p:txBody>
      </p:sp>
      <p:pic>
        <p:nvPicPr>
          <p:cNvPr id="7" name="İçerik Yer Tutucusu 6">
            <a:extLst>
              <a:ext uri="{FF2B5EF4-FFF2-40B4-BE49-F238E27FC236}">
                <a16:creationId xmlns:a16="http://schemas.microsoft.com/office/drawing/2014/main" id="{491DB1E8-6BBB-B947-65C4-51E0861337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57288" y="2048465"/>
            <a:ext cx="4938712" cy="2122559"/>
          </a:xfrm>
        </p:spPr>
      </p:pic>
      <p:pic>
        <p:nvPicPr>
          <p:cNvPr id="9" name="İçerik Yer Tutucusu 8">
            <a:extLst>
              <a:ext uri="{FF2B5EF4-FFF2-40B4-BE49-F238E27FC236}">
                <a16:creationId xmlns:a16="http://schemas.microsoft.com/office/drawing/2014/main" id="{C01BA8E8-6628-033F-C13A-2CC37BFAAB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192696" y="3966916"/>
            <a:ext cx="5181600" cy="2010162"/>
          </a:xfrm>
        </p:spPr>
      </p:pic>
    </p:spTree>
    <p:extLst>
      <p:ext uri="{BB962C8B-B14F-4D97-AF65-F5344CB8AC3E}">
        <p14:creationId xmlns:p14="http://schemas.microsoft.com/office/powerpoint/2010/main" val="3468612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C4A80D-3DCE-B62B-A7CB-6EF530F9AEE8}"/>
              </a:ext>
            </a:extLst>
          </p:cNvPr>
          <p:cNvSpPr>
            <a:spLocks noGrp="1"/>
          </p:cNvSpPr>
          <p:nvPr>
            <p:ph type="title"/>
          </p:nvPr>
        </p:nvSpPr>
        <p:spPr/>
        <p:txBody>
          <a:bodyPr>
            <a:normAutofit/>
          </a:bodyPr>
          <a:lstStyle/>
          <a:p>
            <a:r>
              <a:rPr lang="tr-TR" dirty="0"/>
              <a:t>Tekrarlanan Satırları Eleme</a:t>
            </a:r>
          </a:p>
        </p:txBody>
      </p:sp>
      <p:pic>
        <p:nvPicPr>
          <p:cNvPr id="9" name="İçerik Yer Tutucusu 8">
            <a:extLst>
              <a:ext uri="{FF2B5EF4-FFF2-40B4-BE49-F238E27FC236}">
                <a16:creationId xmlns:a16="http://schemas.microsoft.com/office/drawing/2014/main" id="{E89F23A4-446F-F464-C9D7-7445834129E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8273" y="3597789"/>
            <a:ext cx="1255165" cy="2683741"/>
          </a:xfrm>
        </p:spPr>
      </p:pic>
      <p:sp>
        <p:nvSpPr>
          <p:cNvPr id="6" name="Metin Yer Tutucusu 5">
            <a:extLst>
              <a:ext uri="{FF2B5EF4-FFF2-40B4-BE49-F238E27FC236}">
                <a16:creationId xmlns:a16="http://schemas.microsoft.com/office/drawing/2014/main" id="{61131F62-C731-1A65-B8AA-67231EDB9642}"/>
              </a:ext>
            </a:extLst>
          </p:cNvPr>
          <p:cNvSpPr>
            <a:spLocks noGrp="1"/>
          </p:cNvSpPr>
          <p:nvPr>
            <p:ph type="body" sz="quarter" idx="3"/>
          </p:nvPr>
        </p:nvSpPr>
        <p:spPr>
          <a:xfrm flipH="1">
            <a:off x="13223944" y="1581772"/>
            <a:ext cx="104430" cy="823912"/>
          </a:xfrm>
        </p:spPr>
        <p:txBody>
          <a:bodyPr>
            <a:normAutofit/>
          </a:bodyPr>
          <a:lstStyle/>
          <a:p>
            <a:endParaRPr lang="tr-TR" dirty="0"/>
          </a:p>
        </p:txBody>
      </p:sp>
      <p:pic>
        <p:nvPicPr>
          <p:cNvPr id="11" name="İçerik Yer Tutucusu 10">
            <a:extLst>
              <a:ext uri="{FF2B5EF4-FFF2-40B4-BE49-F238E27FC236}">
                <a16:creationId xmlns:a16="http://schemas.microsoft.com/office/drawing/2014/main" id="{CCBB2B84-8CE1-9FAE-A377-4DDC1A362C1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9417" y="2610853"/>
            <a:ext cx="5183188" cy="986936"/>
          </a:xfrm>
        </p:spPr>
      </p:pic>
      <p:pic>
        <p:nvPicPr>
          <p:cNvPr id="13" name="Resim 12">
            <a:extLst>
              <a:ext uri="{FF2B5EF4-FFF2-40B4-BE49-F238E27FC236}">
                <a16:creationId xmlns:a16="http://schemas.microsoft.com/office/drawing/2014/main" id="{65D9392D-4BA0-E8E8-6D36-7CF52D693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005" y="2804896"/>
            <a:ext cx="5561404" cy="823912"/>
          </a:xfrm>
          <a:prstGeom prst="rect">
            <a:avLst/>
          </a:prstGeom>
        </p:spPr>
      </p:pic>
      <p:pic>
        <p:nvPicPr>
          <p:cNvPr id="15" name="Resim 14">
            <a:extLst>
              <a:ext uri="{FF2B5EF4-FFF2-40B4-BE49-F238E27FC236}">
                <a16:creationId xmlns:a16="http://schemas.microsoft.com/office/drawing/2014/main" id="{209F1366-D349-A42C-11D5-5745AFA32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9063" y="3858420"/>
            <a:ext cx="2011345" cy="2494948"/>
          </a:xfrm>
          <a:prstGeom prst="rect">
            <a:avLst/>
          </a:prstGeom>
        </p:spPr>
      </p:pic>
      <p:sp>
        <p:nvSpPr>
          <p:cNvPr id="3" name="Başlık 1">
            <a:extLst>
              <a:ext uri="{FF2B5EF4-FFF2-40B4-BE49-F238E27FC236}">
                <a16:creationId xmlns:a16="http://schemas.microsoft.com/office/drawing/2014/main" id="{03BDEA11-80F9-ED64-7819-BD5BEDDA5DD9}"/>
              </a:ext>
            </a:extLst>
          </p:cNvPr>
          <p:cNvSpPr txBox="1">
            <a:spLocks/>
          </p:cNvSpPr>
          <p:nvPr/>
        </p:nvSpPr>
        <p:spPr>
          <a:xfrm>
            <a:off x="914229" y="1206024"/>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tr-TR" sz="2400" b="0" dirty="0"/>
              <a:t>Birden fazla ama aynı değere sahip satırların tek bir satırda birleştirilmesini sağlamak için </a:t>
            </a:r>
            <a:r>
              <a:rPr lang="tr-TR" sz="2400" dirty="0" err="1"/>
              <a:t>distinct</a:t>
            </a:r>
            <a:r>
              <a:rPr lang="tr-TR" sz="2400" b="0" dirty="0"/>
              <a:t> komutu kullanılır</a:t>
            </a:r>
          </a:p>
        </p:txBody>
      </p:sp>
    </p:spTree>
    <p:extLst>
      <p:ext uri="{BB962C8B-B14F-4D97-AF65-F5344CB8AC3E}">
        <p14:creationId xmlns:p14="http://schemas.microsoft.com/office/powerpoint/2010/main" val="2876726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39861A-AC92-C2FD-F02F-AE8F34A8F78D}"/>
              </a:ext>
            </a:extLst>
          </p:cNvPr>
          <p:cNvSpPr>
            <a:spLocks noGrp="1"/>
          </p:cNvSpPr>
          <p:nvPr>
            <p:ph type="title"/>
          </p:nvPr>
        </p:nvSpPr>
        <p:spPr/>
        <p:txBody>
          <a:bodyPr/>
          <a:lstStyle/>
          <a:p>
            <a:r>
              <a:rPr lang="tr-TR" dirty="0" err="1"/>
              <a:t>Where</a:t>
            </a:r>
            <a:r>
              <a:rPr lang="tr-TR" dirty="0"/>
              <a:t> İfadesi	</a:t>
            </a:r>
          </a:p>
        </p:txBody>
      </p:sp>
      <p:sp>
        <p:nvSpPr>
          <p:cNvPr id="3" name="İçerik Yer Tutucusu 2">
            <a:extLst>
              <a:ext uri="{FF2B5EF4-FFF2-40B4-BE49-F238E27FC236}">
                <a16:creationId xmlns:a16="http://schemas.microsoft.com/office/drawing/2014/main" id="{5D3752BB-D070-38A4-0D8C-BED458C1EC43}"/>
              </a:ext>
            </a:extLst>
          </p:cNvPr>
          <p:cNvSpPr>
            <a:spLocks noGrp="1"/>
          </p:cNvSpPr>
          <p:nvPr>
            <p:ph idx="1"/>
          </p:nvPr>
        </p:nvSpPr>
        <p:spPr/>
        <p:txBody>
          <a:bodyPr/>
          <a:lstStyle/>
          <a:p>
            <a:r>
              <a:rPr lang="tr-TR" dirty="0"/>
              <a:t>Bir sorgu sonucunda sadece istediğimiz verilerin gelmesi için WHERE ifadesi kullanılır</a:t>
            </a:r>
          </a:p>
          <a:p>
            <a:r>
              <a:rPr lang="tr-TR" dirty="0"/>
              <a:t>SELECT ifadesinden sonra kullanılır</a:t>
            </a:r>
          </a:p>
        </p:txBody>
      </p:sp>
      <p:pic>
        <p:nvPicPr>
          <p:cNvPr id="5" name="Resim 4">
            <a:extLst>
              <a:ext uri="{FF2B5EF4-FFF2-40B4-BE49-F238E27FC236}">
                <a16:creationId xmlns:a16="http://schemas.microsoft.com/office/drawing/2014/main" id="{37FBCBAD-94DB-4278-56D2-0822DD030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114" y="3563935"/>
            <a:ext cx="4382112" cy="1933845"/>
          </a:xfrm>
          <a:prstGeom prst="rect">
            <a:avLst/>
          </a:prstGeom>
        </p:spPr>
      </p:pic>
      <p:pic>
        <p:nvPicPr>
          <p:cNvPr id="7" name="Resim 6">
            <a:extLst>
              <a:ext uri="{FF2B5EF4-FFF2-40B4-BE49-F238E27FC236}">
                <a16:creationId xmlns:a16="http://schemas.microsoft.com/office/drawing/2014/main" id="{2E8AF700-D1BD-CC21-8681-8FB14F6F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218" y="3711594"/>
            <a:ext cx="4277322" cy="1638529"/>
          </a:xfrm>
          <a:prstGeom prst="rect">
            <a:avLst/>
          </a:prstGeom>
        </p:spPr>
      </p:pic>
    </p:spTree>
    <p:extLst>
      <p:ext uri="{BB962C8B-B14F-4D97-AF65-F5344CB8AC3E}">
        <p14:creationId xmlns:p14="http://schemas.microsoft.com/office/powerpoint/2010/main" val="3056008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7097A2-DA1C-3C4E-14B9-C2BD194E2A00}"/>
              </a:ext>
            </a:extLst>
          </p:cNvPr>
          <p:cNvSpPr>
            <a:spLocks noGrp="1"/>
          </p:cNvSpPr>
          <p:nvPr>
            <p:ph type="ctrTitle"/>
          </p:nvPr>
        </p:nvSpPr>
        <p:spPr/>
        <p:txBody>
          <a:bodyPr/>
          <a:lstStyle/>
          <a:p>
            <a:r>
              <a:rPr lang="tr-TR" dirty="0"/>
              <a:t>İleri Select Kullanımı </a:t>
            </a:r>
          </a:p>
        </p:txBody>
      </p:sp>
      <p:sp>
        <p:nvSpPr>
          <p:cNvPr id="4" name="Alt Başlık 3">
            <a:extLst>
              <a:ext uri="{FF2B5EF4-FFF2-40B4-BE49-F238E27FC236}">
                <a16:creationId xmlns:a16="http://schemas.microsoft.com/office/drawing/2014/main" id="{0879E8C6-49A4-2602-8038-B7B5AC4DB42B}"/>
              </a:ext>
            </a:extLst>
          </p:cNvPr>
          <p:cNvSpPr>
            <a:spLocks noGrp="1"/>
          </p:cNvSpPr>
          <p:nvPr>
            <p:ph type="subTitle" idx="1"/>
          </p:nvPr>
        </p:nvSpPr>
        <p:spPr/>
        <p:txBody>
          <a:bodyPr/>
          <a:lstStyle/>
          <a:p>
            <a:r>
              <a:rPr lang="tr-TR" dirty="0"/>
              <a:t>Bölüm 5</a:t>
            </a:r>
          </a:p>
        </p:txBody>
      </p:sp>
    </p:spTree>
    <p:extLst>
      <p:ext uri="{BB962C8B-B14F-4D97-AF65-F5344CB8AC3E}">
        <p14:creationId xmlns:p14="http://schemas.microsoft.com/office/powerpoint/2010/main" val="1732135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56D64B-2C06-318C-BEAE-395A643BF5EA}"/>
              </a:ext>
            </a:extLst>
          </p:cNvPr>
          <p:cNvSpPr>
            <a:spLocks noGrp="1"/>
          </p:cNvSpPr>
          <p:nvPr>
            <p:ph type="title"/>
          </p:nvPr>
        </p:nvSpPr>
        <p:spPr/>
        <p:txBody>
          <a:bodyPr/>
          <a:lstStyle/>
          <a:p>
            <a:r>
              <a:rPr lang="tr-TR" dirty="0"/>
              <a:t>		Karşılaştırma Operatörleri</a:t>
            </a:r>
          </a:p>
        </p:txBody>
      </p:sp>
      <p:pic>
        <p:nvPicPr>
          <p:cNvPr id="9" name="İçerik Yer Tutucusu 8">
            <a:extLst>
              <a:ext uri="{FF2B5EF4-FFF2-40B4-BE49-F238E27FC236}">
                <a16:creationId xmlns:a16="http://schemas.microsoft.com/office/drawing/2014/main" id="{58304D59-C01D-45F0-A09B-308B638D5F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1840" y="1846263"/>
            <a:ext cx="5368646" cy="4022725"/>
          </a:xfrm>
        </p:spPr>
      </p:pic>
    </p:spTree>
    <p:extLst>
      <p:ext uri="{BB962C8B-B14F-4D97-AF65-F5344CB8AC3E}">
        <p14:creationId xmlns:p14="http://schemas.microsoft.com/office/powerpoint/2010/main" val="92118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005FE4-3AB7-B183-9920-616D63B34DCD}"/>
              </a:ext>
            </a:extLst>
          </p:cNvPr>
          <p:cNvSpPr>
            <a:spLocks noGrp="1"/>
          </p:cNvSpPr>
          <p:nvPr>
            <p:ph type="title"/>
          </p:nvPr>
        </p:nvSpPr>
        <p:spPr/>
        <p:txBody>
          <a:bodyPr/>
          <a:lstStyle/>
          <a:p>
            <a:r>
              <a:rPr lang="tr-TR" dirty="0"/>
              <a:t>SQL Nedir</a:t>
            </a:r>
          </a:p>
        </p:txBody>
      </p:sp>
      <p:sp>
        <p:nvSpPr>
          <p:cNvPr id="3" name="İçerik Yer Tutucusu 2">
            <a:extLst>
              <a:ext uri="{FF2B5EF4-FFF2-40B4-BE49-F238E27FC236}">
                <a16:creationId xmlns:a16="http://schemas.microsoft.com/office/drawing/2014/main" id="{FAF8DA06-0D9D-5A12-3E45-D210903929F0}"/>
              </a:ext>
            </a:extLst>
          </p:cNvPr>
          <p:cNvSpPr>
            <a:spLocks noGrp="1"/>
          </p:cNvSpPr>
          <p:nvPr>
            <p:ph idx="1"/>
          </p:nvPr>
        </p:nvSpPr>
        <p:spPr/>
        <p:txBody>
          <a:bodyPr/>
          <a:lstStyle/>
          <a:p>
            <a:r>
              <a:rPr lang="tr-TR" b="0" i="0" dirty="0">
                <a:solidFill>
                  <a:srgbClr val="000000"/>
                </a:solidFill>
                <a:effectLst/>
                <a:latin typeface="Arial" panose="020B0604020202020204" pitchFamily="34" charset="0"/>
              </a:rPr>
              <a:t>SQL ile verilerin </a:t>
            </a:r>
            <a:r>
              <a:rPr lang="tr-TR" b="1" i="0" dirty="0">
                <a:solidFill>
                  <a:srgbClr val="000000"/>
                </a:solidFill>
                <a:effectLst/>
                <a:latin typeface="Arial" panose="020B0604020202020204" pitchFamily="34" charset="0"/>
              </a:rPr>
              <a:t>yönetimi, silinmesi, aktif edilmesi </a:t>
            </a:r>
            <a:r>
              <a:rPr lang="tr-TR" b="0" i="0" dirty="0">
                <a:solidFill>
                  <a:srgbClr val="000000"/>
                </a:solidFill>
                <a:effectLst/>
                <a:latin typeface="Arial" panose="020B0604020202020204" pitchFamily="34" charset="0"/>
              </a:rPr>
              <a:t>ve üzerinde çalışılması mümkündür.</a:t>
            </a:r>
          </a:p>
          <a:p>
            <a:r>
              <a:rPr lang="tr-TR" b="0" i="0" dirty="0">
                <a:solidFill>
                  <a:srgbClr val="000000"/>
                </a:solidFill>
                <a:effectLst/>
                <a:latin typeface="Arial" panose="020B0604020202020204" pitchFamily="34" charset="0"/>
              </a:rPr>
              <a:t> Veri tabanı yönetimi için ihtiyaç duyulan bu uygulamanın ilk karşılığı </a:t>
            </a:r>
            <a:r>
              <a:rPr lang="tr-TR" b="1" i="0" dirty="0">
                <a:solidFill>
                  <a:srgbClr val="000000"/>
                </a:solidFill>
                <a:effectLst/>
                <a:latin typeface="Arial" panose="020B0604020202020204" pitchFamily="34" charset="0"/>
              </a:rPr>
              <a:t>SQUARE</a:t>
            </a:r>
            <a:r>
              <a:rPr lang="tr-TR" b="0" i="0" dirty="0">
                <a:solidFill>
                  <a:srgbClr val="000000"/>
                </a:solidFill>
                <a:effectLst/>
                <a:latin typeface="Arial" panose="020B0604020202020204" pitchFamily="34" charset="0"/>
              </a:rPr>
              <a:t> olarak ortaya çıkmıştır.</a:t>
            </a:r>
            <a:endParaRPr lang="tr-TR" dirty="0"/>
          </a:p>
        </p:txBody>
      </p:sp>
    </p:spTree>
    <p:extLst>
      <p:ext uri="{BB962C8B-B14F-4D97-AF65-F5344CB8AC3E}">
        <p14:creationId xmlns:p14="http://schemas.microsoft.com/office/powerpoint/2010/main" val="261259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50D656-660E-1A14-CFDA-F36D4D2D9BA2}"/>
              </a:ext>
            </a:extLst>
          </p:cNvPr>
          <p:cNvSpPr>
            <a:spLocks noGrp="1"/>
          </p:cNvSpPr>
          <p:nvPr>
            <p:ph type="title"/>
          </p:nvPr>
        </p:nvSpPr>
        <p:spPr>
          <a:xfrm>
            <a:off x="1055125" y="800332"/>
            <a:ext cx="10058400" cy="1450757"/>
          </a:xfrm>
        </p:spPr>
        <p:txBody>
          <a:bodyPr>
            <a:normAutofit/>
          </a:bodyPr>
          <a:lstStyle/>
          <a:p>
            <a:r>
              <a:rPr lang="tr-TR" dirty="0"/>
              <a:t>             Karşılaştırma Operatörleri</a:t>
            </a:r>
            <a:br>
              <a:rPr lang="tr-TR" b="1" dirty="0"/>
            </a:br>
            <a:endParaRPr lang="tr-TR" dirty="0"/>
          </a:p>
        </p:txBody>
      </p:sp>
      <p:pic>
        <p:nvPicPr>
          <p:cNvPr id="5" name="İçerik Yer Tutucusu 4">
            <a:extLst>
              <a:ext uri="{FF2B5EF4-FFF2-40B4-BE49-F238E27FC236}">
                <a16:creationId xmlns:a16="http://schemas.microsoft.com/office/drawing/2014/main" id="{1F1D7C1C-E27E-1410-4135-2609265E714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92544" y="3611417"/>
            <a:ext cx="4938712" cy="1036611"/>
          </a:xfrm>
        </p:spPr>
      </p:pic>
      <p:pic>
        <p:nvPicPr>
          <p:cNvPr id="7" name="Resim 6">
            <a:extLst>
              <a:ext uri="{FF2B5EF4-FFF2-40B4-BE49-F238E27FC236}">
                <a16:creationId xmlns:a16="http://schemas.microsoft.com/office/drawing/2014/main" id="{612C7648-1144-717E-DDA1-FD5CDFC26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137" y="2848473"/>
            <a:ext cx="3581900" cy="3153215"/>
          </a:xfrm>
          <a:prstGeom prst="rect">
            <a:avLst/>
          </a:prstGeom>
        </p:spPr>
      </p:pic>
      <p:sp>
        <p:nvSpPr>
          <p:cNvPr id="4" name="Başlık 1">
            <a:extLst>
              <a:ext uri="{FF2B5EF4-FFF2-40B4-BE49-F238E27FC236}">
                <a16:creationId xmlns:a16="http://schemas.microsoft.com/office/drawing/2014/main" id="{5E1610BB-FA17-887F-BF29-3431944EB544}"/>
              </a:ext>
            </a:extLst>
          </p:cNvPr>
          <p:cNvSpPr txBox="1">
            <a:spLocks/>
          </p:cNvSpPr>
          <p:nvPr/>
        </p:nvSpPr>
        <p:spPr>
          <a:xfrm>
            <a:off x="1103997" y="1737360"/>
            <a:ext cx="10058400" cy="145075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tr-TR" sz="2700" dirty="0"/>
              <a:t>İzin günü sayısı 10’dan fazla olan personeller</a:t>
            </a:r>
            <a:br>
              <a:rPr lang="tr-TR" b="1" dirty="0"/>
            </a:br>
            <a:endParaRPr lang="tr-TR" dirty="0"/>
          </a:p>
        </p:txBody>
      </p:sp>
    </p:spTree>
    <p:extLst>
      <p:ext uri="{BB962C8B-B14F-4D97-AF65-F5344CB8AC3E}">
        <p14:creationId xmlns:p14="http://schemas.microsoft.com/office/powerpoint/2010/main" val="1889482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1E665E-B6AB-BB65-1F2D-4788910435C3}"/>
              </a:ext>
            </a:extLst>
          </p:cNvPr>
          <p:cNvSpPr>
            <a:spLocks noGrp="1"/>
          </p:cNvSpPr>
          <p:nvPr>
            <p:ph type="title"/>
          </p:nvPr>
        </p:nvSpPr>
        <p:spPr/>
        <p:txBody>
          <a:bodyPr/>
          <a:lstStyle/>
          <a:p>
            <a:r>
              <a:rPr lang="tr-TR" dirty="0" err="1"/>
              <a:t>Between</a:t>
            </a:r>
            <a:endParaRPr lang="tr-TR" dirty="0"/>
          </a:p>
        </p:txBody>
      </p:sp>
      <p:sp>
        <p:nvSpPr>
          <p:cNvPr id="3" name="İçerik Yer Tutucusu 2">
            <a:extLst>
              <a:ext uri="{FF2B5EF4-FFF2-40B4-BE49-F238E27FC236}">
                <a16:creationId xmlns:a16="http://schemas.microsoft.com/office/drawing/2014/main" id="{D2005815-4F73-2103-D6AF-15A663BF8824}"/>
              </a:ext>
            </a:extLst>
          </p:cNvPr>
          <p:cNvSpPr>
            <a:spLocks noGrp="1"/>
          </p:cNvSpPr>
          <p:nvPr>
            <p:ph idx="1"/>
          </p:nvPr>
        </p:nvSpPr>
        <p:spPr/>
        <p:txBody>
          <a:bodyPr/>
          <a:lstStyle/>
          <a:p>
            <a:pPr marL="0" indent="0">
              <a:buNone/>
            </a:pPr>
            <a:r>
              <a:rPr lang="tr-TR" dirty="0"/>
              <a:t>Maaşı 2500 </a:t>
            </a:r>
            <a:r>
              <a:rPr lang="tr-TR" dirty="0" err="1"/>
              <a:t>tl</a:t>
            </a:r>
            <a:r>
              <a:rPr lang="tr-TR" dirty="0"/>
              <a:t> ve 2800 </a:t>
            </a:r>
            <a:r>
              <a:rPr lang="tr-TR" dirty="0" err="1"/>
              <a:t>tl</a:t>
            </a:r>
            <a:r>
              <a:rPr lang="tr-TR" dirty="0"/>
              <a:t> arasında olan personeller </a:t>
            </a:r>
          </a:p>
        </p:txBody>
      </p:sp>
      <p:pic>
        <p:nvPicPr>
          <p:cNvPr id="5" name="Resim 4">
            <a:extLst>
              <a:ext uri="{FF2B5EF4-FFF2-40B4-BE49-F238E27FC236}">
                <a16:creationId xmlns:a16="http://schemas.microsoft.com/office/drawing/2014/main" id="{49507CAC-6A50-19E1-5B02-4B4968BB0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57" y="2400156"/>
            <a:ext cx="6439799" cy="2057687"/>
          </a:xfrm>
          <a:prstGeom prst="rect">
            <a:avLst/>
          </a:prstGeom>
        </p:spPr>
      </p:pic>
      <p:pic>
        <p:nvPicPr>
          <p:cNvPr id="7" name="Resim 6">
            <a:extLst>
              <a:ext uri="{FF2B5EF4-FFF2-40B4-BE49-F238E27FC236}">
                <a16:creationId xmlns:a16="http://schemas.microsoft.com/office/drawing/2014/main" id="{B2E007B8-A42B-2153-079B-03B0B5563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48" y="3696482"/>
            <a:ext cx="4651473" cy="2615418"/>
          </a:xfrm>
          <a:prstGeom prst="rect">
            <a:avLst/>
          </a:prstGeom>
        </p:spPr>
      </p:pic>
    </p:spTree>
    <p:extLst>
      <p:ext uri="{BB962C8B-B14F-4D97-AF65-F5344CB8AC3E}">
        <p14:creationId xmlns:p14="http://schemas.microsoft.com/office/powerpoint/2010/main" val="719983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AC3B74-88A0-55BD-B736-C934F1DE6155}"/>
              </a:ext>
            </a:extLst>
          </p:cNvPr>
          <p:cNvSpPr>
            <a:spLocks noGrp="1"/>
          </p:cNvSpPr>
          <p:nvPr>
            <p:ph type="title"/>
          </p:nvPr>
        </p:nvSpPr>
        <p:spPr/>
        <p:txBody>
          <a:bodyPr/>
          <a:lstStyle/>
          <a:p>
            <a:r>
              <a:rPr lang="tr-TR" dirty="0"/>
              <a:t>IN</a:t>
            </a:r>
          </a:p>
        </p:txBody>
      </p:sp>
      <p:sp>
        <p:nvSpPr>
          <p:cNvPr id="3" name="İçerik Yer Tutucusu 2">
            <a:extLst>
              <a:ext uri="{FF2B5EF4-FFF2-40B4-BE49-F238E27FC236}">
                <a16:creationId xmlns:a16="http://schemas.microsoft.com/office/drawing/2014/main" id="{36708994-DD97-4CB1-A5A1-89E829E4F1A6}"/>
              </a:ext>
            </a:extLst>
          </p:cNvPr>
          <p:cNvSpPr>
            <a:spLocks noGrp="1"/>
          </p:cNvSpPr>
          <p:nvPr>
            <p:ph sz="half" idx="1"/>
          </p:nvPr>
        </p:nvSpPr>
        <p:spPr>
          <a:xfrm>
            <a:off x="838200" y="1825625"/>
            <a:ext cx="7480852" cy="4351338"/>
          </a:xfrm>
        </p:spPr>
        <p:txBody>
          <a:bodyPr/>
          <a:lstStyle/>
          <a:p>
            <a:r>
              <a:rPr lang="tr-TR" dirty="0"/>
              <a:t>Bir listeden yada alt sorgudan gelen değerlerin aranmasını sağlar</a:t>
            </a:r>
          </a:p>
        </p:txBody>
      </p:sp>
      <p:sp>
        <p:nvSpPr>
          <p:cNvPr id="4" name="İçerik Yer Tutucusu 3">
            <a:extLst>
              <a:ext uri="{FF2B5EF4-FFF2-40B4-BE49-F238E27FC236}">
                <a16:creationId xmlns:a16="http://schemas.microsoft.com/office/drawing/2014/main" id="{CE96C721-AE80-4B80-3BAD-58F2BEB3D764}"/>
              </a:ext>
            </a:extLst>
          </p:cNvPr>
          <p:cNvSpPr>
            <a:spLocks noGrp="1"/>
          </p:cNvSpPr>
          <p:nvPr>
            <p:ph sz="half" idx="2"/>
          </p:nvPr>
        </p:nvSpPr>
        <p:spPr>
          <a:xfrm>
            <a:off x="838200" y="2643810"/>
            <a:ext cx="10515600" cy="1003852"/>
          </a:xfrm>
        </p:spPr>
        <p:txBody>
          <a:bodyPr/>
          <a:lstStyle/>
          <a:p>
            <a:r>
              <a:rPr lang="tr-TR" dirty="0"/>
              <a:t>Personel </a:t>
            </a:r>
            <a:r>
              <a:rPr lang="tr-TR" dirty="0" err="1"/>
              <a:t>Id</a:t>
            </a:r>
            <a:r>
              <a:rPr lang="tr-TR" dirty="0"/>
              <a:t> değeri belirlenmiş olan bazı personellerin bilgisini getirelim</a:t>
            </a:r>
          </a:p>
        </p:txBody>
      </p:sp>
      <p:pic>
        <p:nvPicPr>
          <p:cNvPr id="6" name="Resim 5">
            <a:extLst>
              <a:ext uri="{FF2B5EF4-FFF2-40B4-BE49-F238E27FC236}">
                <a16:creationId xmlns:a16="http://schemas.microsoft.com/office/drawing/2014/main" id="{6600CB8E-1677-87FE-9236-4285FAD70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67213"/>
            <a:ext cx="6277851" cy="1352739"/>
          </a:xfrm>
          <a:prstGeom prst="rect">
            <a:avLst/>
          </a:prstGeom>
        </p:spPr>
      </p:pic>
      <p:pic>
        <p:nvPicPr>
          <p:cNvPr id="8" name="Resim 7">
            <a:extLst>
              <a:ext uri="{FF2B5EF4-FFF2-40B4-BE49-F238E27FC236}">
                <a16:creationId xmlns:a16="http://schemas.microsoft.com/office/drawing/2014/main" id="{7BFBA0D8-2166-AD7E-89F2-71F4DF0A1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996249"/>
            <a:ext cx="3801005" cy="1000265"/>
          </a:xfrm>
          <a:prstGeom prst="rect">
            <a:avLst/>
          </a:prstGeom>
        </p:spPr>
      </p:pic>
    </p:spTree>
    <p:extLst>
      <p:ext uri="{BB962C8B-B14F-4D97-AF65-F5344CB8AC3E}">
        <p14:creationId xmlns:p14="http://schemas.microsoft.com/office/powerpoint/2010/main" val="1560158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980F65-589A-B426-D7C1-BCA2C1DC3D5C}"/>
              </a:ext>
            </a:extLst>
          </p:cNvPr>
          <p:cNvSpPr>
            <a:spLocks noGrp="1"/>
          </p:cNvSpPr>
          <p:nvPr>
            <p:ph type="title"/>
          </p:nvPr>
        </p:nvSpPr>
        <p:spPr/>
        <p:txBody>
          <a:bodyPr/>
          <a:lstStyle/>
          <a:p>
            <a:r>
              <a:rPr lang="tr-TR" dirty="0"/>
              <a:t>LIKE </a:t>
            </a:r>
          </a:p>
        </p:txBody>
      </p:sp>
      <p:sp>
        <p:nvSpPr>
          <p:cNvPr id="3" name="İçerik Yer Tutucusu 2">
            <a:extLst>
              <a:ext uri="{FF2B5EF4-FFF2-40B4-BE49-F238E27FC236}">
                <a16:creationId xmlns:a16="http://schemas.microsoft.com/office/drawing/2014/main" id="{B9297743-18D5-95CE-7F63-91ED064E95ED}"/>
              </a:ext>
            </a:extLst>
          </p:cNvPr>
          <p:cNvSpPr>
            <a:spLocks noGrp="1"/>
          </p:cNvSpPr>
          <p:nvPr>
            <p:ph idx="1"/>
          </p:nvPr>
        </p:nvSpPr>
        <p:spPr/>
        <p:txBody>
          <a:bodyPr/>
          <a:lstStyle/>
          <a:p>
            <a:r>
              <a:rPr lang="tr-TR" dirty="0"/>
              <a:t>Değişken kullanılarak yapılan aramaları yerine getirmek için LIKE operatörü kullanılır</a:t>
            </a:r>
          </a:p>
          <a:p>
            <a:r>
              <a:rPr lang="tr-TR" dirty="0"/>
              <a:t>%: sıfır yada daha fazla karakteri belirtir</a:t>
            </a:r>
          </a:p>
          <a:p>
            <a:r>
              <a:rPr lang="tr-TR" dirty="0"/>
              <a:t>_: sadece bir karakter belirtir</a:t>
            </a:r>
          </a:p>
        </p:txBody>
      </p:sp>
    </p:spTree>
    <p:extLst>
      <p:ext uri="{BB962C8B-B14F-4D97-AF65-F5344CB8AC3E}">
        <p14:creationId xmlns:p14="http://schemas.microsoft.com/office/powerpoint/2010/main" val="3620363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982FCA-3275-6787-DDD5-B887E979BEB1}"/>
              </a:ext>
            </a:extLst>
          </p:cNvPr>
          <p:cNvSpPr>
            <a:spLocks noGrp="1"/>
          </p:cNvSpPr>
          <p:nvPr>
            <p:ph type="title"/>
          </p:nvPr>
        </p:nvSpPr>
        <p:spPr/>
        <p:txBody>
          <a:bodyPr/>
          <a:lstStyle/>
          <a:p>
            <a:r>
              <a:rPr lang="tr-TR" dirty="0"/>
              <a:t>LIKE</a:t>
            </a:r>
          </a:p>
        </p:txBody>
      </p:sp>
      <p:sp>
        <p:nvSpPr>
          <p:cNvPr id="16" name="Metin Yer Tutucusu 15">
            <a:extLst>
              <a:ext uri="{FF2B5EF4-FFF2-40B4-BE49-F238E27FC236}">
                <a16:creationId xmlns:a16="http://schemas.microsoft.com/office/drawing/2014/main" id="{A245A7EC-1DBA-AEDA-CE08-01BE58A3854D}"/>
              </a:ext>
            </a:extLst>
          </p:cNvPr>
          <p:cNvSpPr>
            <a:spLocks noGrp="1"/>
          </p:cNvSpPr>
          <p:nvPr>
            <p:ph type="body" idx="1"/>
          </p:nvPr>
        </p:nvSpPr>
        <p:spPr>
          <a:xfrm>
            <a:off x="891370" y="1551438"/>
            <a:ext cx="5157787" cy="823912"/>
          </a:xfrm>
        </p:spPr>
        <p:txBody>
          <a:bodyPr/>
          <a:lstStyle/>
          <a:p>
            <a:r>
              <a:rPr lang="tr-TR" b="0" dirty="0"/>
              <a:t>Adı ‘B’ harfi ile başlayan personeller</a:t>
            </a:r>
          </a:p>
        </p:txBody>
      </p:sp>
      <p:pic>
        <p:nvPicPr>
          <p:cNvPr id="5" name="İçerik Yer Tutucusu 4">
            <a:extLst>
              <a:ext uri="{FF2B5EF4-FFF2-40B4-BE49-F238E27FC236}">
                <a16:creationId xmlns:a16="http://schemas.microsoft.com/office/drawing/2014/main" id="{9B65F3A6-6BC6-2AC6-28C0-C9195AFFE7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36904" y="2217957"/>
            <a:ext cx="3667637" cy="1895740"/>
          </a:xfrm>
        </p:spPr>
      </p:pic>
      <p:sp>
        <p:nvSpPr>
          <p:cNvPr id="17" name="Metin Yer Tutucusu 16">
            <a:extLst>
              <a:ext uri="{FF2B5EF4-FFF2-40B4-BE49-F238E27FC236}">
                <a16:creationId xmlns:a16="http://schemas.microsoft.com/office/drawing/2014/main" id="{4A6FF5CC-292E-877B-7D4B-95225E53EB5B}"/>
              </a:ext>
            </a:extLst>
          </p:cNvPr>
          <p:cNvSpPr>
            <a:spLocks noGrp="1"/>
          </p:cNvSpPr>
          <p:nvPr>
            <p:ph type="body" sz="quarter" idx="3"/>
          </p:nvPr>
        </p:nvSpPr>
        <p:spPr>
          <a:xfrm>
            <a:off x="839788" y="3659097"/>
            <a:ext cx="6019800" cy="823912"/>
          </a:xfrm>
        </p:spPr>
        <p:txBody>
          <a:bodyPr/>
          <a:lstStyle/>
          <a:p>
            <a:r>
              <a:rPr lang="tr-TR" b="0" dirty="0"/>
              <a:t>Adının ikinci harfi ‘B’ ile başlayan personeller</a:t>
            </a:r>
          </a:p>
        </p:txBody>
      </p:sp>
      <p:sp>
        <p:nvSpPr>
          <p:cNvPr id="18" name="İçerik Yer Tutucusu 17">
            <a:extLst>
              <a:ext uri="{FF2B5EF4-FFF2-40B4-BE49-F238E27FC236}">
                <a16:creationId xmlns:a16="http://schemas.microsoft.com/office/drawing/2014/main" id="{0F13ECC7-13D8-DE6A-EB8C-399E8216E750}"/>
              </a:ext>
            </a:extLst>
          </p:cNvPr>
          <p:cNvSpPr>
            <a:spLocks noGrp="1"/>
          </p:cNvSpPr>
          <p:nvPr>
            <p:ph sz="quarter" idx="4"/>
          </p:nvPr>
        </p:nvSpPr>
        <p:spPr>
          <a:xfrm flipH="1">
            <a:off x="12667353" y="2711405"/>
            <a:ext cx="190536" cy="3684588"/>
          </a:xfrm>
        </p:spPr>
        <p:txBody>
          <a:bodyPr/>
          <a:lstStyle/>
          <a:p>
            <a:endParaRPr lang="tr-TR" dirty="0"/>
          </a:p>
        </p:txBody>
      </p:sp>
      <p:pic>
        <p:nvPicPr>
          <p:cNvPr id="7" name="Resim 6">
            <a:extLst>
              <a:ext uri="{FF2B5EF4-FFF2-40B4-BE49-F238E27FC236}">
                <a16:creationId xmlns:a16="http://schemas.microsoft.com/office/drawing/2014/main" id="{1422C158-1E28-1718-C4E8-4A7CC6168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588" y="2375350"/>
            <a:ext cx="2448267" cy="1486107"/>
          </a:xfrm>
          <a:prstGeom prst="rect">
            <a:avLst/>
          </a:prstGeom>
        </p:spPr>
      </p:pic>
      <p:pic>
        <p:nvPicPr>
          <p:cNvPr id="9" name="Resim 8">
            <a:extLst>
              <a:ext uri="{FF2B5EF4-FFF2-40B4-BE49-F238E27FC236}">
                <a16:creationId xmlns:a16="http://schemas.microsoft.com/office/drawing/2014/main" id="{E23C4E17-3B3C-529A-8B45-E8D18FFA0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904" y="4356043"/>
            <a:ext cx="3439005" cy="1276528"/>
          </a:xfrm>
          <a:prstGeom prst="rect">
            <a:avLst/>
          </a:prstGeom>
        </p:spPr>
      </p:pic>
      <p:pic>
        <p:nvPicPr>
          <p:cNvPr id="11" name="Resim 10">
            <a:extLst>
              <a:ext uri="{FF2B5EF4-FFF2-40B4-BE49-F238E27FC236}">
                <a16:creationId xmlns:a16="http://schemas.microsoft.com/office/drawing/2014/main" id="{E112AB5B-10A1-3332-4B7F-0CAEF5A2E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588" y="4684289"/>
            <a:ext cx="2610214" cy="800212"/>
          </a:xfrm>
          <a:prstGeom prst="rect">
            <a:avLst/>
          </a:prstGeom>
        </p:spPr>
      </p:pic>
      <p:pic>
        <p:nvPicPr>
          <p:cNvPr id="13" name="Resim 12">
            <a:extLst>
              <a:ext uri="{FF2B5EF4-FFF2-40B4-BE49-F238E27FC236}">
                <a16:creationId xmlns:a16="http://schemas.microsoft.com/office/drawing/2014/main" id="{AD19D4B6-9355-26DA-0091-BD008FFC6A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3243" y="2190967"/>
            <a:ext cx="1676400" cy="1676400"/>
          </a:xfrm>
          <a:prstGeom prst="rect">
            <a:avLst/>
          </a:prstGeom>
        </p:spPr>
      </p:pic>
      <p:pic>
        <p:nvPicPr>
          <p:cNvPr id="15" name="Resim 14">
            <a:extLst>
              <a:ext uri="{FF2B5EF4-FFF2-40B4-BE49-F238E27FC236}">
                <a16:creationId xmlns:a16="http://schemas.microsoft.com/office/drawing/2014/main" id="{4E4700B0-96CB-44D2-2B72-D393C23A4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386" y="4299619"/>
            <a:ext cx="1675257" cy="1675257"/>
          </a:xfrm>
          <a:prstGeom prst="rect">
            <a:avLst/>
          </a:prstGeom>
        </p:spPr>
      </p:pic>
    </p:spTree>
    <p:extLst>
      <p:ext uri="{BB962C8B-B14F-4D97-AF65-F5344CB8AC3E}">
        <p14:creationId xmlns:p14="http://schemas.microsoft.com/office/powerpoint/2010/main" val="2133169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08AD40-3E6F-D53A-2F12-8431F9963AE1}"/>
              </a:ext>
            </a:extLst>
          </p:cNvPr>
          <p:cNvSpPr>
            <a:spLocks noGrp="1"/>
          </p:cNvSpPr>
          <p:nvPr>
            <p:ph type="title"/>
          </p:nvPr>
        </p:nvSpPr>
        <p:spPr/>
        <p:txBody>
          <a:bodyPr/>
          <a:lstStyle/>
          <a:p>
            <a:r>
              <a:rPr lang="tr-TR" dirty="0"/>
              <a:t>LIKE</a:t>
            </a:r>
          </a:p>
        </p:txBody>
      </p:sp>
      <p:sp>
        <p:nvSpPr>
          <p:cNvPr id="10" name="Metin Yer Tutucusu 9">
            <a:extLst>
              <a:ext uri="{FF2B5EF4-FFF2-40B4-BE49-F238E27FC236}">
                <a16:creationId xmlns:a16="http://schemas.microsoft.com/office/drawing/2014/main" id="{63A707BA-C455-B947-9B27-B31F81D6AB00}"/>
              </a:ext>
            </a:extLst>
          </p:cNvPr>
          <p:cNvSpPr>
            <a:spLocks noGrp="1"/>
          </p:cNvSpPr>
          <p:nvPr>
            <p:ph type="body" idx="1"/>
          </p:nvPr>
        </p:nvSpPr>
        <p:spPr/>
        <p:txBody>
          <a:bodyPr/>
          <a:lstStyle/>
          <a:p>
            <a:r>
              <a:rPr lang="tr-TR" b="0" dirty="0"/>
              <a:t>Adının içinde B harfi geçen personeller</a:t>
            </a:r>
          </a:p>
        </p:txBody>
      </p:sp>
      <p:pic>
        <p:nvPicPr>
          <p:cNvPr id="5" name="İçerik Yer Tutucusu 4">
            <a:extLst>
              <a:ext uri="{FF2B5EF4-FFF2-40B4-BE49-F238E27FC236}">
                <a16:creationId xmlns:a16="http://schemas.microsoft.com/office/drawing/2014/main" id="{9D19D3ED-FED1-21A8-714A-4FD3FCA2FF1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83564" y="3570082"/>
            <a:ext cx="3524742" cy="1476581"/>
          </a:xfrm>
        </p:spPr>
      </p:pic>
      <p:sp>
        <p:nvSpPr>
          <p:cNvPr id="11" name="Metin Yer Tutucusu 10">
            <a:extLst>
              <a:ext uri="{FF2B5EF4-FFF2-40B4-BE49-F238E27FC236}">
                <a16:creationId xmlns:a16="http://schemas.microsoft.com/office/drawing/2014/main" id="{AB2268CF-C9BB-3E4E-32B1-E136B25AD0A1}"/>
              </a:ext>
            </a:extLst>
          </p:cNvPr>
          <p:cNvSpPr>
            <a:spLocks noGrp="1"/>
          </p:cNvSpPr>
          <p:nvPr>
            <p:ph type="body" sz="quarter" idx="3"/>
          </p:nvPr>
        </p:nvSpPr>
        <p:spPr>
          <a:xfrm>
            <a:off x="13670280" y="1690688"/>
            <a:ext cx="5183188" cy="823912"/>
          </a:xfrm>
        </p:spPr>
        <p:txBody>
          <a:bodyPr/>
          <a:lstStyle/>
          <a:p>
            <a:endParaRPr lang="tr-TR" dirty="0"/>
          </a:p>
        </p:txBody>
      </p:sp>
      <p:sp>
        <p:nvSpPr>
          <p:cNvPr id="12" name="İçerik Yer Tutucusu 11">
            <a:extLst>
              <a:ext uri="{FF2B5EF4-FFF2-40B4-BE49-F238E27FC236}">
                <a16:creationId xmlns:a16="http://schemas.microsoft.com/office/drawing/2014/main" id="{351A0376-FF30-192B-CF53-BD6E416B43B0}"/>
              </a:ext>
            </a:extLst>
          </p:cNvPr>
          <p:cNvSpPr>
            <a:spLocks noGrp="1"/>
          </p:cNvSpPr>
          <p:nvPr>
            <p:ph sz="quarter" idx="4"/>
          </p:nvPr>
        </p:nvSpPr>
        <p:spPr>
          <a:xfrm>
            <a:off x="12443792" y="3204369"/>
            <a:ext cx="5183188" cy="3684588"/>
          </a:xfrm>
        </p:spPr>
        <p:txBody>
          <a:bodyPr/>
          <a:lstStyle/>
          <a:p>
            <a:pPr lvl="1"/>
            <a:endParaRPr lang="tr-TR" dirty="0"/>
          </a:p>
        </p:txBody>
      </p:sp>
      <p:pic>
        <p:nvPicPr>
          <p:cNvPr id="7" name="Resim 6">
            <a:extLst>
              <a:ext uri="{FF2B5EF4-FFF2-40B4-BE49-F238E27FC236}">
                <a16:creationId xmlns:a16="http://schemas.microsoft.com/office/drawing/2014/main" id="{AE1C504C-47FB-0222-61BD-B585F09C2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584" y="3204369"/>
            <a:ext cx="2800741" cy="3086531"/>
          </a:xfrm>
          <a:prstGeom prst="rect">
            <a:avLst/>
          </a:prstGeom>
        </p:spPr>
      </p:pic>
      <p:pic>
        <p:nvPicPr>
          <p:cNvPr id="9" name="Resim 8">
            <a:extLst>
              <a:ext uri="{FF2B5EF4-FFF2-40B4-BE49-F238E27FC236}">
                <a16:creationId xmlns:a16="http://schemas.microsoft.com/office/drawing/2014/main" id="{5DCFA03C-2675-3233-B58D-4C7E0723E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211" y="3204369"/>
            <a:ext cx="2286000" cy="2286000"/>
          </a:xfrm>
          <a:prstGeom prst="rect">
            <a:avLst/>
          </a:prstGeom>
        </p:spPr>
      </p:pic>
    </p:spTree>
    <p:extLst>
      <p:ext uri="{BB962C8B-B14F-4D97-AF65-F5344CB8AC3E}">
        <p14:creationId xmlns:p14="http://schemas.microsoft.com/office/powerpoint/2010/main" val="1724660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365B5A-D984-834E-91FF-D088D2A33E16}"/>
              </a:ext>
            </a:extLst>
          </p:cNvPr>
          <p:cNvSpPr>
            <a:spLocks noGrp="1"/>
          </p:cNvSpPr>
          <p:nvPr>
            <p:ph type="title"/>
          </p:nvPr>
        </p:nvSpPr>
        <p:spPr/>
        <p:txBody>
          <a:bodyPr/>
          <a:lstStyle/>
          <a:p>
            <a:r>
              <a:rPr lang="tr-TR" dirty="0"/>
              <a:t>IS NULL</a:t>
            </a:r>
          </a:p>
        </p:txBody>
      </p:sp>
      <p:sp>
        <p:nvSpPr>
          <p:cNvPr id="3" name="İçerik Yer Tutucusu 2">
            <a:extLst>
              <a:ext uri="{FF2B5EF4-FFF2-40B4-BE49-F238E27FC236}">
                <a16:creationId xmlns:a16="http://schemas.microsoft.com/office/drawing/2014/main" id="{936EF3E9-1C54-9F27-73CD-D9DF5672FD07}"/>
              </a:ext>
            </a:extLst>
          </p:cNvPr>
          <p:cNvSpPr>
            <a:spLocks noGrp="1"/>
          </p:cNvSpPr>
          <p:nvPr>
            <p:ph idx="1"/>
          </p:nvPr>
        </p:nvSpPr>
        <p:spPr/>
        <p:txBody>
          <a:bodyPr/>
          <a:lstStyle/>
          <a:p>
            <a:r>
              <a:rPr lang="tr-TR" dirty="0"/>
              <a:t>Semti </a:t>
            </a:r>
            <a:r>
              <a:rPr lang="tr-TR" dirty="0" err="1"/>
              <a:t>null</a:t>
            </a:r>
            <a:r>
              <a:rPr lang="tr-TR" dirty="0"/>
              <a:t> olan personeller</a:t>
            </a:r>
          </a:p>
        </p:txBody>
      </p:sp>
      <p:pic>
        <p:nvPicPr>
          <p:cNvPr id="7" name="Resim 6">
            <a:extLst>
              <a:ext uri="{FF2B5EF4-FFF2-40B4-BE49-F238E27FC236}">
                <a16:creationId xmlns:a16="http://schemas.microsoft.com/office/drawing/2014/main" id="{A4B3DE9E-9288-67DD-84C6-B57C7D1AB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12" y="2893396"/>
            <a:ext cx="4296375" cy="1886213"/>
          </a:xfrm>
          <a:prstGeom prst="rect">
            <a:avLst/>
          </a:prstGeom>
        </p:spPr>
      </p:pic>
      <p:pic>
        <p:nvPicPr>
          <p:cNvPr id="9" name="Resim 8">
            <a:extLst>
              <a:ext uri="{FF2B5EF4-FFF2-40B4-BE49-F238E27FC236}">
                <a16:creationId xmlns:a16="http://schemas.microsoft.com/office/drawing/2014/main" id="{CFADF367-B377-EFDA-93E0-7A997FAA2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7080" y="3270735"/>
            <a:ext cx="2953162" cy="952633"/>
          </a:xfrm>
          <a:prstGeom prst="rect">
            <a:avLst/>
          </a:prstGeom>
        </p:spPr>
      </p:pic>
      <p:pic>
        <p:nvPicPr>
          <p:cNvPr id="11" name="Resim 10">
            <a:extLst>
              <a:ext uri="{FF2B5EF4-FFF2-40B4-BE49-F238E27FC236}">
                <a16:creationId xmlns:a16="http://schemas.microsoft.com/office/drawing/2014/main" id="{00D0FAAF-F5C9-0DD0-0C81-DDE680E9A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433" y="2693502"/>
            <a:ext cx="2286000" cy="2286000"/>
          </a:xfrm>
          <a:prstGeom prst="rect">
            <a:avLst/>
          </a:prstGeom>
        </p:spPr>
      </p:pic>
    </p:spTree>
    <p:extLst>
      <p:ext uri="{BB962C8B-B14F-4D97-AF65-F5344CB8AC3E}">
        <p14:creationId xmlns:p14="http://schemas.microsoft.com/office/powerpoint/2010/main" val="29077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F2FBC0-C113-A7CE-37E6-31C5B00B0833}"/>
              </a:ext>
            </a:extLst>
          </p:cNvPr>
          <p:cNvSpPr>
            <a:spLocks noGrp="1"/>
          </p:cNvSpPr>
          <p:nvPr>
            <p:ph type="title"/>
          </p:nvPr>
        </p:nvSpPr>
        <p:spPr/>
        <p:txBody>
          <a:bodyPr/>
          <a:lstStyle/>
          <a:p>
            <a:r>
              <a:rPr lang="tr-TR" dirty="0"/>
              <a:t>AND</a:t>
            </a:r>
          </a:p>
        </p:txBody>
      </p:sp>
      <p:sp>
        <p:nvSpPr>
          <p:cNvPr id="3" name="İçerik Yer Tutucusu 2">
            <a:extLst>
              <a:ext uri="{FF2B5EF4-FFF2-40B4-BE49-F238E27FC236}">
                <a16:creationId xmlns:a16="http://schemas.microsoft.com/office/drawing/2014/main" id="{1464C826-CC01-B48B-5A2C-CEE86B5347FD}"/>
              </a:ext>
            </a:extLst>
          </p:cNvPr>
          <p:cNvSpPr>
            <a:spLocks noGrp="1"/>
          </p:cNvSpPr>
          <p:nvPr>
            <p:ph idx="1"/>
          </p:nvPr>
        </p:nvSpPr>
        <p:spPr>
          <a:xfrm>
            <a:off x="838200" y="1825625"/>
            <a:ext cx="10515600" cy="798305"/>
          </a:xfrm>
        </p:spPr>
        <p:txBody>
          <a:bodyPr/>
          <a:lstStyle/>
          <a:p>
            <a:r>
              <a:rPr lang="tr-TR" dirty="0"/>
              <a:t>Unvanı Uzman ve maaşı da 4000’den fazla olan personeller</a:t>
            </a:r>
          </a:p>
        </p:txBody>
      </p:sp>
      <p:pic>
        <p:nvPicPr>
          <p:cNvPr id="11" name="Resim 10">
            <a:extLst>
              <a:ext uri="{FF2B5EF4-FFF2-40B4-BE49-F238E27FC236}">
                <a16:creationId xmlns:a16="http://schemas.microsoft.com/office/drawing/2014/main" id="{ADA7AEFD-F9E4-33DC-BCE1-3FB113B4A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9593" y="4585813"/>
            <a:ext cx="3496163" cy="1514686"/>
          </a:xfrm>
          <a:prstGeom prst="rect">
            <a:avLst/>
          </a:prstGeom>
        </p:spPr>
      </p:pic>
      <p:pic>
        <p:nvPicPr>
          <p:cNvPr id="13" name="Resim 12">
            <a:extLst>
              <a:ext uri="{FF2B5EF4-FFF2-40B4-BE49-F238E27FC236}">
                <a16:creationId xmlns:a16="http://schemas.microsoft.com/office/drawing/2014/main" id="{09D9C384-4CD6-87F0-AB27-E99A5DA0B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065" y="2470968"/>
            <a:ext cx="6773220" cy="2114845"/>
          </a:xfrm>
          <a:prstGeom prst="rect">
            <a:avLst/>
          </a:prstGeom>
        </p:spPr>
      </p:pic>
    </p:spTree>
    <p:extLst>
      <p:ext uri="{BB962C8B-B14F-4D97-AF65-F5344CB8AC3E}">
        <p14:creationId xmlns:p14="http://schemas.microsoft.com/office/powerpoint/2010/main" val="2279170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95B71D-F1E8-2870-373E-2B72086B2EED}"/>
              </a:ext>
            </a:extLst>
          </p:cNvPr>
          <p:cNvSpPr>
            <a:spLocks noGrp="1"/>
          </p:cNvSpPr>
          <p:nvPr>
            <p:ph type="title"/>
          </p:nvPr>
        </p:nvSpPr>
        <p:spPr/>
        <p:txBody>
          <a:bodyPr/>
          <a:lstStyle/>
          <a:p>
            <a:r>
              <a:rPr lang="tr-TR" dirty="0"/>
              <a:t>OR</a:t>
            </a:r>
          </a:p>
        </p:txBody>
      </p:sp>
      <p:sp>
        <p:nvSpPr>
          <p:cNvPr id="3" name="İçerik Yer Tutucusu 2">
            <a:extLst>
              <a:ext uri="{FF2B5EF4-FFF2-40B4-BE49-F238E27FC236}">
                <a16:creationId xmlns:a16="http://schemas.microsoft.com/office/drawing/2014/main" id="{3C014517-D87A-787F-14B3-F141C26C85A5}"/>
              </a:ext>
            </a:extLst>
          </p:cNvPr>
          <p:cNvSpPr>
            <a:spLocks noGrp="1"/>
          </p:cNvSpPr>
          <p:nvPr>
            <p:ph idx="1"/>
          </p:nvPr>
        </p:nvSpPr>
        <p:spPr>
          <a:xfrm>
            <a:off x="838200" y="1825625"/>
            <a:ext cx="10515600" cy="738671"/>
          </a:xfrm>
        </p:spPr>
        <p:txBody>
          <a:bodyPr/>
          <a:lstStyle/>
          <a:p>
            <a:r>
              <a:rPr lang="tr-TR" dirty="0"/>
              <a:t>Unvanı Uzman veya maaşı da 4000’den fazla olan personeller</a:t>
            </a:r>
          </a:p>
          <a:p>
            <a:endParaRPr lang="tr-TR" dirty="0"/>
          </a:p>
        </p:txBody>
      </p:sp>
      <p:pic>
        <p:nvPicPr>
          <p:cNvPr id="5" name="Resim 4">
            <a:extLst>
              <a:ext uri="{FF2B5EF4-FFF2-40B4-BE49-F238E27FC236}">
                <a16:creationId xmlns:a16="http://schemas.microsoft.com/office/drawing/2014/main" id="{70372645-7596-62F0-D2BF-19EDBFBA3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166739"/>
            <a:ext cx="6039693" cy="1657581"/>
          </a:xfrm>
          <a:prstGeom prst="rect">
            <a:avLst/>
          </a:prstGeom>
        </p:spPr>
      </p:pic>
      <p:pic>
        <p:nvPicPr>
          <p:cNvPr id="7" name="Resim 6">
            <a:extLst>
              <a:ext uri="{FF2B5EF4-FFF2-40B4-BE49-F238E27FC236}">
                <a16:creationId xmlns:a16="http://schemas.microsoft.com/office/drawing/2014/main" id="{DC82092A-915E-885A-8BC7-E8711B4A7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377" y="2194960"/>
            <a:ext cx="4372585" cy="3820058"/>
          </a:xfrm>
          <a:prstGeom prst="rect">
            <a:avLst/>
          </a:prstGeom>
        </p:spPr>
      </p:pic>
    </p:spTree>
    <p:extLst>
      <p:ext uri="{BB962C8B-B14F-4D97-AF65-F5344CB8AC3E}">
        <p14:creationId xmlns:p14="http://schemas.microsoft.com/office/powerpoint/2010/main" val="212567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6C84B8-64EB-16E7-B31D-8A2D78FE59A2}"/>
              </a:ext>
            </a:extLst>
          </p:cNvPr>
          <p:cNvSpPr>
            <a:spLocks noGrp="1"/>
          </p:cNvSpPr>
          <p:nvPr>
            <p:ph type="title"/>
          </p:nvPr>
        </p:nvSpPr>
        <p:spPr/>
        <p:txBody>
          <a:bodyPr/>
          <a:lstStyle/>
          <a:p>
            <a:r>
              <a:rPr lang="tr-TR" dirty="0"/>
              <a:t>                                  NOT</a:t>
            </a:r>
          </a:p>
        </p:txBody>
      </p:sp>
      <p:pic>
        <p:nvPicPr>
          <p:cNvPr id="5" name="İçerik Yer Tutucusu 4">
            <a:extLst>
              <a:ext uri="{FF2B5EF4-FFF2-40B4-BE49-F238E27FC236}">
                <a16:creationId xmlns:a16="http://schemas.microsoft.com/office/drawing/2014/main" id="{FDAAEC69-3CB5-0458-FF3C-F771589A72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543" y="1869244"/>
            <a:ext cx="6155874" cy="1459294"/>
          </a:xfrm>
        </p:spPr>
      </p:pic>
      <p:pic>
        <p:nvPicPr>
          <p:cNvPr id="7" name="Resim 6">
            <a:extLst>
              <a:ext uri="{FF2B5EF4-FFF2-40B4-BE49-F238E27FC236}">
                <a16:creationId xmlns:a16="http://schemas.microsoft.com/office/drawing/2014/main" id="{7E912D1D-FBC0-2A0D-5CDB-CEE9DAB24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710" y="3140599"/>
            <a:ext cx="3998307" cy="3171886"/>
          </a:xfrm>
          <a:prstGeom prst="rect">
            <a:avLst/>
          </a:prstGeom>
        </p:spPr>
      </p:pic>
    </p:spTree>
    <p:extLst>
      <p:ext uri="{BB962C8B-B14F-4D97-AF65-F5344CB8AC3E}">
        <p14:creationId xmlns:p14="http://schemas.microsoft.com/office/powerpoint/2010/main" val="30296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82D7C1-FEA3-5F46-032C-F7581EE3816B}"/>
              </a:ext>
            </a:extLst>
          </p:cNvPr>
          <p:cNvSpPr>
            <a:spLocks noGrp="1"/>
          </p:cNvSpPr>
          <p:nvPr>
            <p:ph type="title"/>
          </p:nvPr>
        </p:nvSpPr>
        <p:spPr/>
        <p:txBody>
          <a:bodyPr/>
          <a:lstStyle/>
          <a:p>
            <a:r>
              <a:rPr lang="tr-TR" dirty="0"/>
              <a:t>Sql Nedir</a:t>
            </a:r>
          </a:p>
        </p:txBody>
      </p:sp>
      <p:sp>
        <p:nvSpPr>
          <p:cNvPr id="3" name="İçerik Yer Tutucusu 2">
            <a:extLst>
              <a:ext uri="{FF2B5EF4-FFF2-40B4-BE49-F238E27FC236}">
                <a16:creationId xmlns:a16="http://schemas.microsoft.com/office/drawing/2014/main" id="{FA315932-4CC1-48D4-61D8-93D791A174E8}"/>
              </a:ext>
            </a:extLst>
          </p:cNvPr>
          <p:cNvSpPr>
            <a:spLocks noGrp="1"/>
          </p:cNvSpPr>
          <p:nvPr>
            <p:ph idx="1"/>
          </p:nvPr>
        </p:nvSpPr>
        <p:spPr/>
        <p:txBody>
          <a:bodyPr/>
          <a:lstStyle/>
          <a:p>
            <a:r>
              <a:rPr lang="tr-TR" b="0" i="0" dirty="0">
                <a:solidFill>
                  <a:srgbClr val="000000"/>
                </a:solidFill>
                <a:effectLst/>
                <a:latin typeface="Arial" panose="020B0604020202020204" pitchFamily="34" charset="0"/>
              </a:rPr>
              <a:t> Çok kullanışlı olmamasının temel nedeni</a:t>
            </a:r>
            <a:r>
              <a:rPr lang="tr-TR" i="0" dirty="0">
                <a:solidFill>
                  <a:srgbClr val="000000"/>
                </a:solidFill>
                <a:effectLst/>
                <a:latin typeface="Arial" panose="020B0604020202020204" pitchFamily="34" charset="0"/>
              </a:rPr>
              <a:t> matematik söz dizimi ile kullanılabiliyor olmasıydı.</a:t>
            </a:r>
          </a:p>
          <a:p>
            <a:endParaRPr lang="tr-TR" dirty="0">
              <a:solidFill>
                <a:srgbClr val="000000"/>
              </a:solidFill>
              <a:latin typeface="Arial" panose="020B0604020202020204" pitchFamily="34" charset="0"/>
            </a:endParaRPr>
          </a:p>
          <a:p>
            <a:r>
              <a:rPr lang="tr-TR" b="0" i="0" dirty="0">
                <a:solidFill>
                  <a:srgbClr val="000000"/>
                </a:solidFill>
                <a:effectLst/>
                <a:latin typeface="Arial" panose="020B0604020202020204" pitchFamily="34" charset="0"/>
              </a:rPr>
              <a:t>Sonradan İngilizce tabanlı </a:t>
            </a:r>
            <a:r>
              <a:rPr lang="tr-TR" i="0" dirty="0">
                <a:solidFill>
                  <a:srgbClr val="000000"/>
                </a:solidFill>
                <a:effectLst/>
                <a:latin typeface="Arial" panose="020B0604020202020204" pitchFamily="34" charset="0"/>
              </a:rPr>
              <a:t>SEQUEL</a:t>
            </a:r>
            <a:r>
              <a:rPr lang="tr-TR" b="0" i="0" dirty="0">
                <a:solidFill>
                  <a:srgbClr val="000000"/>
                </a:solidFill>
                <a:effectLst/>
                <a:latin typeface="Arial" panose="020B0604020202020204" pitchFamily="34" charset="0"/>
              </a:rPr>
              <a:t> olarak geliştirildi ve zamanla fazla kelimeler ve </a:t>
            </a:r>
            <a:r>
              <a:rPr lang="tr-TR" i="0" dirty="0">
                <a:solidFill>
                  <a:srgbClr val="000000"/>
                </a:solidFill>
                <a:effectLst/>
                <a:latin typeface="Arial" panose="020B0604020202020204" pitchFamily="34" charset="0"/>
              </a:rPr>
              <a:t>İngilizce kelimesi atılarak SQL </a:t>
            </a:r>
            <a:r>
              <a:rPr lang="tr-TR" b="0" i="0" dirty="0">
                <a:solidFill>
                  <a:srgbClr val="000000"/>
                </a:solidFill>
                <a:effectLst/>
                <a:latin typeface="Arial" panose="020B0604020202020204" pitchFamily="34" charset="0"/>
              </a:rPr>
              <a:t>olarak günümüzdeki şeklini aldı.</a:t>
            </a:r>
            <a:endParaRPr lang="tr-TR" dirty="0"/>
          </a:p>
        </p:txBody>
      </p:sp>
    </p:spTree>
    <p:extLst>
      <p:ext uri="{BB962C8B-B14F-4D97-AF65-F5344CB8AC3E}">
        <p14:creationId xmlns:p14="http://schemas.microsoft.com/office/powerpoint/2010/main" val="1210581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F39754-7653-84EE-8E1B-06B6978E42E4}"/>
              </a:ext>
            </a:extLst>
          </p:cNvPr>
          <p:cNvSpPr>
            <a:spLocks noGrp="1"/>
          </p:cNvSpPr>
          <p:nvPr>
            <p:ph type="title"/>
          </p:nvPr>
        </p:nvSpPr>
        <p:spPr/>
        <p:txBody>
          <a:bodyPr/>
          <a:lstStyle/>
          <a:p>
            <a:r>
              <a:rPr lang="tr-TR" dirty="0"/>
              <a:t>	Operatörlerin Üstünlük Sıralaması</a:t>
            </a:r>
          </a:p>
        </p:txBody>
      </p:sp>
      <p:pic>
        <p:nvPicPr>
          <p:cNvPr id="5" name="İçerik Yer Tutucusu 4">
            <a:extLst>
              <a:ext uri="{FF2B5EF4-FFF2-40B4-BE49-F238E27FC236}">
                <a16:creationId xmlns:a16="http://schemas.microsoft.com/office/drawing/2014/main" id="{00394ACA-D378-C7F3-3B2A-FC72E05FF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8677" y="1846263"/>
            <a:ext cx="4694972" cy="4022725"/>
          </a:xfrm>
        </p:spPr>
      </p:pic>
    </p:spTree>
    <p:extLst>
      <p:ext uri="{BB962C8B-B14F-4D97-AF65-F5344CB8AC3E}">
        <p14:creationId xmlns:p14="http://schemas.microsoft.com/office/powerpoint/2010/main" val="2073943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5733BF-F2DF-4AD6-7FA9-F26D511B9549}"/>
              </a:ext>
            </a:extLst>
          </p:cNvPr>
          <p:cNvSpPr>
            <a:spLocks noGrp="1"/>
          </p:cNvSpPr>
          <p:nvPr>
            <p:ph type="title"/>
          </p:nvPr>
        </p:nvSpPr>
        <p:spPr/>
        <p:txBody>
          <a:bodyPr/>
          <a:lstStyle/>
          <a:p>
            <a:r>
              <a:rPr lang="tr-TR" dirty="0"/>
              <a:t>Operatör Üstünlük Sıralaması</a:t>
            </a:r>
          </a:p>
        </p:txBody>
      </p:sp>
      <p:pic>
        <p:nvPicPr>
          <p:cNvPr id="5" name="İçerik Yer Tutucusu 4">
            <a:extLst>
              <a:ext uri="{FF2B5EF4-FFF2-40B4-BE49-F238E27FC236}">
                <a16:creationId xmlns:a16="http://schemas.microsoft.com/office/drawing/2014/main" id="{755B778F-7FF4-287C-7A3E-F0EC41E204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1265" y="2061912"/>
            <a:ext cx="4629796" cy="3591426"/>
          </a:xfrm>
        </p:spPr>
      </p:pic>
      <p:pic>
        <p:nvPicPr>
          <p:cNvPr id="7" name="Resim 6">
            <a:extLst>
              <a:ext uri="{FF2B5EF4-FFF2-40B4-BE49-F238E27FC236}">
                <a16:creationId xmlns:a16="http://schemas.microsoft.com/office/drawing/2014/main" id="{ED4A0AA2-41F7-98FB-DF39-9BBB6F8A6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08" y="2017705"/>
            <a:ext cx="4875019" cy="3819058"/>
          </a:xfrm>
          <a:prstGeom prst="rect">
            <a:avLst/>
          </a:prstGeom>
        </p:spPr>
      </p:pic>
    </p:spTree>
    <p:extLst>
      <p:ext uri="{BB962C8B-B14F-4D97-AF65-F5344CB8AC3E}">
        <p14:creationId xmlns:p14="http://schemas.microsoft.com/office/powerpoint/2010/main" val="3854295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0D07515E-04FB-1AD2-D29A-7751AE2B407D}"/>
              </a:ext>
            </a:extLst>
          </p:cNvPr>
          <p:cNvSpPr>
            <a:spLocks noGrp="1"/>
          </p:cNvSpPr>
          <p:nvPr>
            <p:ph type="ctrTitle"/>
          </p:nvPr>
        </p:nvSpPr>
        <p:spPr/>
        <p:txBody>
          <a:bodyPr/>
          <a:lstStyle/>
          <a:p>
            <a:r>
              <a:rPr lang="tr-TR" dirty="0"/>
              <a:t>Verileri Sıralamak</a:t>
            </a:r>
          </a:p>
        </p:txBody>
      </p:sp>
      <p:sp>
        <p:nvSpPr>
          <p:cNvPr id="5" name="Alt Başlık 4">
            <a:extLst>
              <a:ext uri="{FF2B5EF4-FFF2-40B4-BE49-F238E27FC236}">
                <a16:creationId xmlns:a16="http://schemas.microsoft.com/office/drawing/2014/main" id="{AA4EC31D-11D0-3392-47B7-BC115927015E}"/>
              </a:ext>
            </a:extLst>
          </p:cNvPr>
          <p:cNvSpPr>
            <a:spLocks noGrp="1"/>
          </p:cNvSpPr>
          <p:nvPr>
            <p:ph type="subTitle" idx="1"/>
          </p:nvPr>
        </p:nvSpPr>
        <p:spPr/>
        <p:txBody>
          <a:bodyPr/>
          <a:lstStyle/>
          <a:p>
            <a:r>
              <a:rPr lang="tr-TR" dirty="0"/>
              <a:t>Bölüm 6</a:t>
            </a:r>
          </a:p>
        </p:txBody>
      </p:sp>
    </p:spTree>
    <p:extLst>
      <p:ext uri="{BB962C8B-B14F-4D97-AF65-F5344CB8AC3E}">
        <p14:creationId xmlns:p14="http://schemas.microsoft.com/office/powerpoint/2010/main" val="3979040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17EDDE-8D3B-2CC6-A253-FB60DC25BC9B}"/>
              </a:ext>
            </a:extLst>
          </p:cNvPr>
          <p:cNvSpPr>
            <a:spLocks noGrp="1"/>
          </p:cNvSpPr>
          <p:nvPr>
            <p:ph type="title"/>
          </p:nvPr>
        </p:nvSpPr>
        <p:spPr/>
        <p:txBody>
          <a:bodyPr/>
          <a:lstStyle/>
          <a:p>
            <a:r>
              <a:rPr lang="tr-TR" dirty="0" err="1"/>
              <a:t>Order</a:t>
            </a:r>
            <a:r>
              <a:rPr lang="tr-TR" dirty="0"/>
              <a:t> </a:t>
            </a:r>
            <a:r>
              <a:rPr lang="tr-TR" dirty="0" err="1"/>
              <a:t>By</a:t>
            </a:r>
            <a:endParaRPr lang="tr-TR" dirty="0"/>
          </a:p>
        </p:txBody>
      </p:sp>
      <p:sp>
        <p:nvSpPr>
          <p:cNvPr id="3" name="İçerik Yer Tutucusu 2">
            <a:extLst>
              <a:ext uri="{FF2B5EF4-FFF2-40B4-BE49-F238E27FC236}">
                <a16:creationId xmlns:a16="http://schemas.microsoft.com/office/drawing/2014/main" id="{9632B641-D4D0-7458-3D6E-3907D97BFA56}"/>
              </a:ext>
            </a:extLst>
          </p:cNvPr>
          <p:cNvSpPr>
            <a:spLocks noGrp="1"/>
          </p:cNvSpPr>
          <p:nvPr>
            <p:ph idx="1"/>
          </p:nvPr>
        </p:nvSpPr>
        <p:spPr/>
        <p:txBody>
          <a:bodyPr/>
          <a:lstStyle/>
          <a:p>
            <a:r>
              <a:rPr lang="tr-TR" dirty="0" err="1"/>
              <a:t>Order</a:t>
            </a:r>
            <a:r>
              <a:rPr lang="tr-TR" dirty="0"/>
              <a:t> </a:t>
            </a:r>
            <a:r>
              <a:rPr lang="tr-TR" dirty="0" err="1"/>
              <a:t>by</a:t>
            </a:r>
            <a:r>
              <a:rPr lang="tr-TR" dirty="0"/>
              <a:t> Operatörü ile </a:t>
            </a:r>
            <a:r>
              <a:rPr lang="tr-TR" dirty="0" err="1"/>
              <a:t>select</a:t>
            </a:r>
            <a:r>
              <a:rPr lang="tr-TR" dirty="0"/>
              <a:t> sonucunda gelen bilgiler sıralanır</a:t>
            </a:r>
          </a:p>
          <a:p>
            <a:r>
              <a:rPr lang="tr-TR" dirty="0"/>
              <a:t>ASC artan yönde sıralama </a:t>
            </a:r>
            <a:r>
              <a:rPr lang="tr-TR" dirty="0" err="1"/>
              <a:t>yapar.Çoğu</a:t>
            </a:r>
            <a:r>
              <a:rPr lang="tr-TR" dirty="0"/>
              <a:t> durumda yazmaya gerek yoktur</a:t>
            </a:r>
          </a:p>
          <a:p>
            <a:r>
              <a:rPr lang="tr-TR" dirty="0"/>
              <a:t>DESC azalan yönde sıralama yapar yazılması şarttır</a:t>
            </a:r>
          </a:p>
          <a:p>
            <a:r>
              <a:rPr lang="tr-TR" dirty="0" err="1"/>
              <a:t>Order</a:t>
            </a:r>
            <a:r>
              <a:rPr lang="tr-TR" dirty="0"/>
              <a:t> </a:t>
            </a:r>
            <a:r>
              <a:rPr lang="tr-TR" dirty="0" err="1"/>
              <a:t>By</a:t>
            </a:r>
            <a:r>
              <a:rPr lang="tr-TR" dirty="0"/>
              <a:t> İfadesi </a:t>
            </a:r>
            <a:r>
              <a:rPr lang="tr-TR" dirty="0" err="1"/>
              <a:t>sql</a:t>
            </a:r>
            <a:r>
              <a:rPr lang="tr-TR" dirty="0"/>
              <a:t> cümleciğinin sonuna yazılır</a:t>
            </a:r>
          </a:p>
        </p:txBody>
      </p:sp>
    </p:spTree>
    <p:extLst>
      <p:ext uri="{BB962C8B-B14F-4D97-AF65-F5344CB8AC3E}">
        <p14:creationId xmlns:p14="http://schemas.microsoft.com/office/powerpoint/2010/main" val="4259993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42F894-660B-AC38-07BE-D24DED463E6B}"/>
              </a:ext>
            </a:extLst>
          </p:cNvPr>
          <p:cNvSpPr>
            <a:spLocks noGrp="1"/>
          </p:cNvSpPr>
          <p:nvPr>
            <p:ph type="title"/>
          </p:nvPr>
        </p:nvSpPr>
        <p:spPr/>
        <p:txBody>
          <a:bodyPr/>
          <a:lstStyle/>
          <a:p>
            <a:r>
              <a:rPr lang="tr-TR" dirty="0"/>
              <a:t>ASC</a:t>
            </a:r>
          </a:p>
        </p:txBody>
      </p:sp>
      <p:pic>
        <p:nvPicPr>
          <p:cNvPr id="5" name="İçerik Yer Tutucusu 4">
            <a:extLst>
              <a:ext uri="{FF2B5EF4-FFF2-40B4-BE49-F238E27FC236}">
                <a16:creationId xmlns:a16="http://schemas.microsoft.com/office/drawing/2014/main" id="{152EFF71-CEB2-F764-F005-EC48EA18F1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4225" y="2027332"/>
            <a:ext cx="4839375" cy="3600953"/>
          </a:xfrm>
        </p:spPr>
      </p:pic>
      <p:pic>
        <p:nvPicPr>
          <p:cNvPr id="7" name="Resim 6">
            <a:extLst>
              <a:ext uri="{FF2B5EF4-FFF2-40B4-BE49-F238E27FC236}">
                <a16:creationId xmlns:a16="http://schemas.microsoft.com/office/drawing/2014/main" id="{759D6CB2-C0D9-FC50-C97B-E66889741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22" y="2619262"/>
            <a:ext cx="5229955" cy="1619476"/>
          </a:xfrm>
          <a:prstGeom prst="rect">
            <a:avLst/>
          </a:prstGeom>
        </p:spPr>
      </p:pic>
    </p:spTree>
    <p:extLst>
      <p:ext uri="{BB962C8B-B14F-4D97-AF65-F5344CB8AC3E}">
        <p14:creationId xmlns:p14="http://schemas.microsoft.com/office/powerpoint/2010/main" val="1301916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80B646-5291-A4DD-C242-73C10BECCB08}"/>
              </a:ext>
            </a:extLst>
          </p:cNvPr>
          <p:cNvSpPr>
            <a:spLocks noGrp="1"/>
          </p:cNvSpPr>
          <p:nvPr>
            <p:ph type="title"/>
          </p:nvPr>
        </p:nvSpPr>
        <p:spPr/>
        <p:txBody>
          <a:bodyPr/>
          <a:lstStyle/>
          <a:p>
            <a:r>
              <a:rPr lang="tr-TR" dirty="0"/>
              <a:t>DESC</a:t>
            </a:r>
          </a:p>
        </p:txBody>
      </p:sp>
      <p:pic>
        <p:nvPicPr>
          <p:cNvPr id="11" name="İçerik Yer Tutucusu 10">
            <a:extLst>
              <a:ext uri="{FF2B5EF4-FFF2-40B4-BE49-F238E27FC236}">
                <a16:creationId xmlns:a16="http://schemas.microsoft.com/office/drawing/2014/main" id="{AD38A003-FB9F-5B57-17F5-B229C8AB07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363" y="2368782"/>
            <a:ext cx="5239481" cy="2267266"/>
          </a:xfrm>
        </p:spPr>
      </p:pic>
      <p:pic>
        <p:nvPicPr>
          <p:cNvPr id="7" name="Resim 6">
            <a:extLst>
              <a:ext uri="{FF2B5EF4-FFF2-40B4-BE49-F238E27FC236}">
                <a16:creationId xmlns:a16="http://schemas.microsoft.com/office/drawing/2014/main" id="{00B14F2A-675B-0D87-02A1-343ECD2C8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502" y="2368782"/>
            <a:ext cx="4229690" cy="3591426"/>
          </a:xfrm>
          <a:prstGeom prst="rect">
            <a:avLst/>
          </a:prstGeom>
        </p:spPr>
      </p:pic>
    </p:spTree>
    <p:extLst>
      <p:ext uri="{BB962C8B-B14F-4D97-AF65-F5344CB8AC3E}">
        <p14:creationId xmlns:p14="http://schemas.microsoft.com/office/powerpoint/2010/main" val="2650166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021D61-7025-8E43-543A-210A4BEB5271}"/>
              </a:ext>
            </a:extLst>
          </p:cNvPr>
          <p:cNvSpPr>
            <a:spLocks noGrp="1"/>
          </p:cNvSpPr>
          <p:nvPr>
            <p:ph type="title"/>
          </p:nvPr>
        </p:nvSpPr>
        <p:spPr/>
        <p:txBody>
          <a:bodyPr/>
          <a:lstStyle/>
          <a:p>
            <a:r>
              <a:rPr lang="tr-TR" dirty="0"/>
              <a:t>Dışarıdan Değişken Atama</a:t>
            </a:r>
          </a:p>
        </p:txBody>
      </p:sp>
      <p:pic>
        <p:nvPicPr>
          <p:cNvPr id="5" name="İçerik Yer Tutucusu 4">
            <a:extLst>
              <a:ext uri="{FF2B5EF4-FFF2-40B4-BE49-F238E27FC236}">
                <a16:creationId xmlns:a16="http://schemas.microsoft.com/office/drawing/2014/main" id="{8E8CE237-3DD5-CCD8-4AAB-BFC0EADDDE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696" y="1776385"/>
            <a:ext cx="4785155" cy="2245208"/>
          </a:xfrm>
        </p:spPr>
      </p:pic>
      <p:pic>
        <p:nvPicPr>
          <p:cNvPr id="9" name="Resim 8">
            <a:extLst>
              <a:ext uri="{FF2B5EF4-FFF2-40B4-BE49-F238E27FC236}">
                <a16:creationId xmlns:a16="http://schemas.microsoft.com/office/drawing/2014/main" id="{A4A19BEC-F213-4CB0-B1EC-3BC59A8F6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505" y="1806233"/>
            <a:ext cx="3143689" cy="1457528"/>
          </a:xfrm>
          <a:prstGeom prst="rect">
            <a:avLst/>
          </a:prstGeom>
        </p:spPr>
      </p:pic>
      <p:pic>
        <p:nvPicPr>
          <p:cNvPr id="11" name="Resim 10">
            <a:extLst>
              <a:ext uri="{FF2B5EF4-FFF2-40B4-BE49-F238E27FC236}">
                <a16:creationId xmlns:a16="http://schemas.microsoft.com/office/drawing/2014/main" id="{D1EBBCAB-9573-4196-4544-5B066D3B9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0194" y="3263760"/>
            <a:ext cx="3115110" cy="1536839"/>
          </a:xfrm>
          <a:prstGeom prst="rect">
            <a:avLst/>
          </a:prstGeom>
        </p:spPr>
      </p:pic>
      <p:pic>
        <p:nvPicPr>
          <p:cNvPr id="13" name="Resim 12">
            <a:extLst>
              <a:ext uri="{FF2B5EF4-FFF2-40B4-BE49-F238E27FC236}">
                <a16:creationId xmlns:a16="http://schemas.microsoft.com/office/drawing/2014/main" id="{ED4E0F77-17BC-C2E1-3723-F4C2F083E0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010" y="4876591"/>
            <a:ext cx="3115110" cy="1400370"/>
          </a:xfrm>
          <a:prstGeom prst="rect">
            <a:avLst/>
          </a:prstGeom>
        </p:spPr>
      </p:pic>
      <p:pic>
        <p:nvPicPr>
          <p:cNvPr id="15" name="Resim 14">
            <a:extLst>
              <a:ext uri="{FF2B5EF4-FFF2-40B4-BE49-F238E27FC236}">
                <a16:creationId xmlns:a16="http://schemas.microsoft.com/office/drawing/2014/main" id="{F718A464-157D-4AD0-81F5-F1C99E1D45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65" y="4268366"/>
            <a:ext cx="3942798" cy="2008595"/>
          </a:xfrm>
          <a:prstGeom prst="rect">
            <a:avLst/>
          </a:prstGeom>
        </p:spPr>
      </p:pic>
      <p:cxnSp>
        <p:nvCxnSpPr>
          <p:cNvPr id="26" name="Bağlayıcı: Dirsek 25">
            <a:extLst>
              <a:ext uri="{FF2B5EF4-FFF2-40B4-BE49-F238E27FC236}">
                <a16:creationId xmlns:a16="http://schemas.microsoft.com/office/drawing/2014/main" id="{0989A2D0-1D2A-8175-6E3F-B021FBBBFEF4}"/>
              </a:ext>
            </a:extLst>
          </p:cNvPr>
          <p:cNvCxnSpPr>
            <a:cxnSpLocks/>
            <a:endCxn id="11" idx="0"/>
          </p:cNvCxnSpPr>
          <p:nvPr/>
        </p:nvCxnSpPr>
        <p:spPr>
          <a:xfrm>
            <a:off x="9094304" y="2286000"/>
            <a:ext cx="1333445" cy="9777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6F701A34-F233-920B-8BB1-9957F1A223CF}"/>
              </a:ext>
            </a:extLst>
          </p:cNvPr>
          <p:cNvCxnSpPr>
            <a:cxnSpLocks/>
            <a:stCxn id="11" idx="2"/>
            <a:endCxn id="11" idx="2"/>
          </p:cNvCxnSpPr>
          <p:nvPr/>
        </p:nvCxnSpPr>
        <p:spPr>
          <a:xfrm>
            <a:off x="10427749" y="480059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Bağlayıcı: Dirsek 29">
            <a:extLst>
              <a:ext uri="{FF2B5EF4-FFF2-40B4-BE49-F238E27FC236}">
                <a16:creationId xmlns:a16="http://schemas.microsoft.com/office/drawing/2014/main" id="{4FDE8015-5332-F6D6-182A-28F4BEEEC4B5}"/>
              </a:ext>
            </a:extLst>
          </p:cNvPr>
          <p:cNvCxnSpPr>
            <a:cxnSpLocks/>
            <a:stCxn id="11" idx="2"/>
          </p:cNvCxnSpPr>
          <p:nvPr/>
        </p:nvCxnSpPr>
        <p:spPr>
          <a:xfrm rot="5400000">
            <a:off x="9221590" y="4449206"/>
            <a:ext cx="854766" cy="15575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Düz Ok Bağlayıcısı 37">
            <a:extLst>
              <a:ext uri="{FF2B5EF4-FFF2-40B4-BE49-F238E27FC236}">
                <a16:creationId xmlns:a16="http://schemas.microsoft.com/office/drawing/2014/main" id="{62BD4141-B040-C48E-6B66-29FF62CC96D5}"/>
              </a:ext>
            </a:extLst>
          </p:cNvPr>
          <p:cNvCxnSpPr>
            <a:cxnSpLocks/>
          </p:cNvCxnSpPr>
          <p:nvPr/>
        </p:nvCxnSpPr>
        <p:spPr>
          <a:xfrm>
            <a:off x="4441463" y="2584174"/>
            <a:ext cx="11443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Düz Ok Bağlayıcısı 40">
            <a:extLst>
              <a:ext uri="{FF2B5EF4-FFF2-40B4-BE49-F238E27FC236}">
                <a16:creationId xmlns:a16="http://schemas.microsoft.com/office/drawing/2014/main" id="{7D3C6023-2149-FF31-6338-9D175D42D858}"/>
              </a:ext>
            </a:extLst>
          </p:cNvPr>
          <p:cNvCxnSpPr/>
          <p:nvPr/>
        </p:nvCxnSpPr>
        <p:spPr>
          <a:xfrm flipH="1">
            <a:off x="4522304" y="5754757"/>
            <a:ext cx="1103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2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9D9AD3-287E-B355-6DC6-920B697E9D3E}"/>
              </a:ext>
            </a:extLst>
          </p:cNvPr>
          <p:cNvSpPr>
            <a:spLocks noGrp="1"/>
          </p:cNvSpPr>
          <p:nvPr>
            <p:ph type="ctrTitle"/>
          </p:nvPr>
        </p:nvSpPr>
        <p:spPr/>
        <p:txBody>
          <a:bodyPr/>
          <a:lstStyle/>
          <a:p>
            <a:r>
              <a:rPr lang="tr-TR" dirty="0"/>
              <a:t>Verileri </a:t>
            </a:r>
            <a:r>
              <a:rPr lang="tr-TR" dirty="0" err="1"/>
              <a:t>İstatistikleştirmek</a:t>
            </a:r>
            <a:endParaRPr lang="tr-TR" dirty="0"/>
          </a:p>
        </p:txBody>
      </p:sp>
      <p:sp>
        <p:nvSpPr>
          <p:cNvPr id="4" name="Alt Başlık 3">
            <a:extLst>
              <a:ext uri="{FF2B5EF4-FFF2-40B4-BE49-F238E27FC236}">
                <a16:creationId xmlns:a16="http://schemas.microsoft.com/office/drawing/2014/main" id="{0A014B91-011E-72FE-B28E-6AF8F440974D}"/>
              </a:ext>
            </a:extLst>
          </p:cNvPr>
          <p:cNvSpPr>
            <a:spLocks noGrp="1"/>
          </p:cNvSpPr>
          <p:nvPr>
            <p:ph type="subTitle" idx="1"/>
          </p:nvPr>
        </p:nvSpPr>
        <p:spPr/>
        <p:txBody>
          <a:bodyPr/>
          <a:lstStyle/>
          <a:p>
            <a:r>
              <a:rPr lang="tr-TR" dirty="0"/>
              <a:t>Bölüm 7</a:t>
            </a:r>
          </a:p>
        </p:txBody>
      </p:sp>
    </p:spTree>
    <p:extLst>
      <p:ext uri="{BB962C8B-B14F-4D97-AF65-F5344CB8AC3E}">
        <p14:creationId xmlns:p14="http://schemas.microsoft.com/office/powerpoint/2010/main" val="2106869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4A748AB-CDCA-10F5-242A-DEFD5B45D5B6}"/>
              </a:ext>
            </a:extLst>
          </p:cNvPr>
          <p:cNvSpPr>
            <a:spLocks noGrp="1"/>
          </p:cNvSpPr>
          <p:nvPr>
            <p:ph type="title"/>
          </p:nvPr>
        </p:nvSpPr>
        <p:spPr/>
        <p:txBody>
          <a:bodyPr/>
          <a:lstStyle/>
          <a:p>
            <a:r>
              <a:rPr lang="tr-TR" dirty="0"/>
              <a:t>Grup Fonksiyonları</a:t>
            </a:r>
          </a:p>
        </p:txBody>
      </p:sp>
      <p:pic>
        <p:nvPicPr>
          <p:cNvPr id="5" name="İçerik Yer Tutucusu 4">
            <a:extLst>
              <a:ext uri="{FF2B5EF4-FFF2-40B4-BE49-F238E27FC236}">
                <a16:creationId xmlns:a16="http://schemas.microsoft.com/office/drawing/2014/main" id="{0E05B16C-EA46-DC31-229B-45838BFB3F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667" y="1777003"/>
            <a:ext cx="1856241" cy="4453028"/>
          </a:xfrm>
        </p:spPr>
      </p:pic>
      <p:pic>
        <p:nvPicPr>
          <p:cNvPr id="7" name="Resim 6">
            <a:extLst>
              <a:ext uri="{FF2B5EF4-FFF2-40B4-BE49-F238E27FC236}">
                <a16:creationId xmlns:a16="http://schemas.microsoft.com/office/drawing/2014/main" id="{63EF7848-10B7-4CE6-A554-8FDE3797C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397" y="1762081"/>
            <a:ext cx="1999465" cy="4467950"/>
          </a:xfrm>
          <a:prstGeom prst="rect">
            <a:avLst/>
          </a:prstGeom>
        </p:spPr>
      </p:pic>
    </p:spTree>
    <p:extLst>
      <p:ext uri="{BB962C8B-B14F-4D97-AF65-F5344CB8AC3E}">
        <p14:creationId xmlns:p14="http://schemas.microsoft.com/office/powerpoint/2010/main" val="355227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E124287F-50CF-8521-42B6-A63FAE8DBE7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96963" y="3483076"/>
            <a:ext cx="4938712" cy="1577774"/>
          </a:xfrm>
        </p:spPr>
      </p:pic>
      <p:sp>
        <p:nvSpPr>
          <p:cNvPr id="13" name="Metin Yer Tutucusu 12">
            <a:extLst>
              <a:ext uri="{FF2B5EF4-FFF2-40B4-BE49-F238E27FC236}">
                <a16:creationId xmlns:a16="http://schemas.microsoft.com/office/drawing/2014/main" id="{965D1CDE-BB4C-35A8-56A3-C9011BF46B85}"/>
              </a:ext>
            </a:extLst>
          </p:cNvPr>
          <p:cNvSpPr>
            <a:spLocks noGrp="1"/>
          </p:cNvSpPr>
          <p:nvPr>
            <p:ph type="body" sz="quarter" idx="3"/>
          </p:nvPr>
        </p:nvSpPr>
        <p:spPr>
          <a:xfrm>
            <a:off x="12785527" y="1820310"/>
            <a:ext cx="298174" cy="823912"/>
          </a:xfrm>
        </p:spPr>
        <p:txBody>
          <a:bodyPr>
            <a:normAutofit/>
          </a:bodyPr>
          <a:lstStyle/>
          <a:p>
            <a:endParaRPr lang="tr-TR" dirty="0"/>
          </a:p>
        </p:txBody>
      </p:sp>
      <p:sp>
        <p:nvSpPr>
          <p:cNvPr id="14" name="İçerik Yer Tutucusu 13">
            <a:extLst>
              <a:ext uri="{FF2B5EF4-FFF2-40B4-BE49-F238E27FC236}">
                <a16:creationId xmlns:a16="http://schemas.microsoft.com/office/drawing/2014/main" id="{1B772174-4A4A-EDB2-9CBE-FD9187D58110}"/>
              </a:ext>
            </a:extLst>
          </p:cNvPr>
          <p:cNvSpPr>
            <a:spLocks noGrp="1"/>
          </p:cNvSpPr>
          <p:nvPr>
            <p:ph sz="quarter" idx="4"/>
          </p:nvPr>
        </p:nvSpPr>
        <p:spPr>
          <a:xfrm>
            <a:off x="12622696" y="2733675"/>
            <a:ext cx="325663" cy="3684588"/>
          </a:xfrm>
        </p:spPr>
        <p:txBody>
          <a:bodyPr/>
          <a:lstStyle/>
          <a:p>
            <a:endParaRPr lang="tr-TR" dirty="0"/>
          </a:p>
        </p:txBody>
      </p:sp>
      <p:pic>
        <p:nvPicPr>
          <p:cNvPr id="7" name="Resim 6">
            <a:extLst>
              <a:ext uri="{FF2B5EF4-FFF2-40B4-BE49-F238E27FC236}">
                <a16:creationId xmlns:a16="http://schemas.microsoft.com/office/drawing/2014/main" id="{8A10F90F-235D-B3BF-E7E5-942E50B85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011" y="2585417"/>
            <a:ext cx="2372056" cy="962159"/>
          </a:xfrm>
          <a:prstGeom prst="rect">
            <a:avLst/>
          </a:prstGeom>
        </p:spPr>
      </p:pic>
      <p:pic>
        <p:nvPicPr>
          <p:cNvPr id="9" name="Resim 8">
            <a:extLst>
              <a:ext uri="{FF2B5EF4-FFF2-40B4-BE49-F238E27FC236}">
                <a16:creationId xmlns:a16="http://schemas.microsoft.com/office/drawing/2014/main" id="{81E65B61-5D5A-23EA-7FFA-12646DB1E6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74" y="3601748"/>
            <a:ext cx="6462235" cy="1415467"/>
          </a:xfrm>
          <a:prstGeom prst="rect">
            <a:avLst/>
          </a:prstGeom>
        </p:spPr>
      </p:pic>
      <p:pic>
        <p:nvPicPr>
          <p:cNvPr id="11" name="Resim 10">
            <a:extLst>
              <a:ext uri="{FF2B5EF4-FFF2-40B4-BE49-F238E27FC236}">
                <a16:creationId xmlns:a16="http://schemas.microsoft.com/office/drawing/2014/main" id="{D1599E5C-790D-8522-5CE6-D1883774FB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4928" y="3871472"/>
            <a:ext cx="2038635" cy="962159"/>
          </a:xfrm>
          <a:prstGeom prst="rect">
            <a:avLst/>
          </a:prstGeom>
        </p:spPr>
      </p:pic>
      <p:sp>
        <p:nvSpPr>
          <p:cNvPr id="15" name="Başlık 1">
            <a:extLst>
              <a:ext uri="{FF2B5EF4-FFF2-40B4-BE49-F238E27FC236}">
                <a16:creationId xmlns:a16="http://schemas.microsoft.com/office/drawing/2014/main" id="{E469A90C-E89C-9AAB-9C5B-4ED831F081B6}"/>
              </a:ext>
            </a:extLst>
          </p:cNvPr>
          <p:cNvSpPr>
            <a:spLocks noGrp="1"/>
          </p:cNvSpPr>
          <p:nvPr>
            <p:ph type="title"/>
          </p:nvPr>
        </p:nvSpPr>
        <p:spPr>
          <a:xfrm>
            <a:off x="1096963" y="287338"/>
            <a:ext cx="10058400" cy="1449387"/>
          </a:xfrm>
        </p:spPr>
        <p:txBody>
          <a:bodyPr>
            <a:normAutofit/>
          </a:bodyPr>
          <a:lstStyle/>
          <a:p>
            <a:r>
              <a:rPr lang="tr-TR" dirty="0"/>
              <a:t>AVG ve SUM</a:t>
            </a:r>
          </a:p>
        </p:txBody>
      </p:sp>
      <p:sp>
        <p:nvSpPr>
          <p:cNvPr id="16" name="Başlık 1">
            <a:extLst>
              <a:ext uri="{FF2B5EF4-FFF2-40B4-BE49-F238E27FC236}">
                <a16:creationId xmlns:a16="http://schemas.microsoft.com/office/drawing/2014/main" id="{0A68C9E6-F04D-FF43-0663-98AE070F68E9}"/>
              </a:ext>
            </a:extLst>
          </p:cNvPr>
          <p:cNvSpPr txBox="1">
            <a:spLocks/>
          </p:cNvSpPr>
          <p:nvPr/>
        </p:nvSpPr>
        <p:spPr>
          <a:xfrm>
            <a:off x="1006475" y="1607973"/>
            <a:ext cx="10058400" cy="145075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tr-TR" sz="2400" dirty="0"/>
              <a:t>AVG fonksiyonu bize ortalama değeri, SUM fonksiyonu ise toplam değeri verir</a:t>
            </a:r>
            <a:br>
              <a:rPr lang="tr-TR" dirty="0"/>
            </a:br>
            <a:endParaRPr lang="tr-TR" dirty="0"/>
          </a:p>
        </p:txBody>
      </p:sp>
    </p:spTree>
    <p:extLst>
      <p:ext uri="{BB962C8B-B14F-4D97-AF65-F5344CB8AC3E}">
        <p14:creationId xmlns:p14="http://schemas.microsoft.com/office/powerpoint/2010/main" val="139932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285231-B177-79FF-A88E-056C330B64FD}"/>
              </a:ext>
            </a:extLst>
          </p:cNvPr>
          <p:cNvSpPr>
            <a:spLocks noGrp="1"/>
          </p:cNvSpPr>
          <p:nvPr>
            <p:ph type="title"/>
          </p:nvPr>
        </p:nvSpPr>
        <p:spPr/>
        <p:txBody>
          <a:bodyPr/>
          <a:lstStyle/>
          <a:p>
            <a:r>
              <a:rPr lang="tr-TR" dirty="0"/>
              <a:t>SQL ile Kullanılabilen veri tabanları</a:t>
            </a:r>
          </a:p>
        </p:txBody>
      </p:sp>
      <p:pic>
        <p:nvPicPr>
          <p:cNvPr id="5" name="İçerik Yer Tutucusu 4">
            <a:extLst>
              <a:ext uri="{FF2B5EF4-FFF2-40B4-BE49-F238E27FC236}">
                <a16:creationId xmlns:a16="http://schemas.microsoft.com/office/drawing/2014/main" id="{59A98847-D28A-FD77-A153-75198957C4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73733"/>
            <a:ext cx="9800566" cy="4355808"/>
          </a:xfrm>
        </p:spPr>
      </p:pic>
    </p:spTree>
    <p:extLst>
      <p:ext uri="{BB962C8B-B14F-4D97-AF65-F5344CB8AC3E}">
        <p14:creationId xmlns:p14="http://schemas.microsoft.com/office/powerpoint/2010/main" val="3579671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EEDE2F-3421-7295-AD9E-0668219D204C}"/>
              </a:ext>
            </a:extLst>
          </p:cNvPr>
          <p:cNvSpPr>
            <a:spLocks noGrp="1"/>
          </p:cNvSpPr>
          <p:nvPr>
            <p:ph type="title"/>
          </p:nvPr>
        </p:nvSpPr>
        <p:spPr/>
        <p:txBody>
          <a:bodyPr/>
          <a:lstStyle/>
          <a:p>
            <a:r>
              <a:rPr lang="tr-TR" dirty="0"/>
              <a:t>MIN ve MAX</a:t>
            </a:r>
          </a:p>
        </p:txBody>
      </p:sp>
      <p:sp>
        <p:nvSpPr>
          <p:cNvPr id="3" name="İçerik Yer Tutucusu 2">
            <a:extLst>
              <a:ext uri="{FF2B5EF4-FFF2-40B4-BE49-F238E27FC236}">
                <a16:creationId xmlns:a16="http://schemas.microsoft.com/office/drawing/2014/main" id="{B2F6CADF-2B90-0A28-FC31-2105B356CD8F}"/>
              </a:ext>
            </a:extLst>
          </p:cNvPr>
          <p:cNvSpPr>
            <a:spLocks noGrp="1"/>
          </p:cNvSpPr>
          <p:nvPr>
            <p:ph idx="1"/>
          </p:nvPr>
        </p:nvSpPr>
        <p:spPr>
          <a:xfrm>
            <a:off x="838200" y="1841833"/>
            <a:ext cx="10515600" cy="848001"/>
          </a:xfrm>
        </p:spPr>
        <p:txBody>
          <a:bodyPr>
            <a:normAutofit/>
          </a:bodyPr>
          <a:lstStyle/>
          <a:p>
            <a:r>
              <a:rPr lang="tr-TR" dirty="0"/>
              <a:t>Unvanı mühendis olan personellerin en düşük maaş, en yüksek maaş, ilk işe başlama tarihi, son işe başlama tarihi değerlerini bilir</a:t>
            </a:r>
          </a:p>
        </p:txBody>
      </p:sp>
      <p:pic>
        <p:nvPicPr>
          <p:cNvPr id="5" name="Resim 4">
            <a:extLst>
              <a:ext uri="{FF2B5EF4-FFF2-40B4-BE49-F238E27FC236}">
                <a16:creationId xmlns:a16="http://schemas.microsoft.com/office/drawing/2014/main" id="{3C303472-A45F-EB84-4751-9124ACDD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137" y="5307132"/>
            <a:ext cx="6287377" cy="857370"/>
          </a:xfrm>
          <a:prstGeom prst="rect">
            <a:avLst/>
          </a:prstGeom>
        </p:spPr>
      </p:pic>
      <p:pic>
        <p:nvPicPr>
          <p:cNvPr id="7" name="Resim 6">
            <a:extLst>
              <a:ext uri="{FF2B5EF4-FFF2-40B4-BE49-F238E27FC236}">
                <a16:creationId xmlns:a16="http://schemas.microsoft.com/office/drawing/2014/main" id="{F7AC3A4A-DC47-3866-6FB2-72741EDC4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15" y="2556039"/>
            <a:ext cx="8040222" cy="2600688"/>
          </a:xfrm>
          <a:prstGeom prst="rect">
            <a:avLst/>
          </a:prstGeom>
        </p:spPr>
      </p:pic>
    </p:spTree>
    <p:extLst>
      <p:ext uri="{BB962C8B-B14F-4D97-AF65-F5344CB8AC3E}">
        <p14:creationId xmlns:p14="http://schemas.microsoft.com/office/powerpoint/2010/main" val="3570091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4812A3-145E-4359-90DE-CDAA97FBDEA2}"/>
              </a:ext>
            </a:extLst>
          </p:cNvPr>
          <p:cNvSpPr>
            <a:spLocks noGrp="1"/>
          </p:cNvSpPr>
          <p:nvPr>
            <p:ph type="title"/>
          </p:nvPr>
        </p:nvSpPr>
        <p:spPr/>
        <p:txBody>
          <a:bodyPr/>
          <a:lstStyle/>
          <a:p>
            <a:r>
              <a:rPr lang="tr-TR" dirty="0"/>
              <a:t>MIN MAX</a:t>
            </a:r>
          </a:p>
        </p:txBody>
      </p:sp>
      <p:sp>
        <p:nvSpPr>
          <p:cNvPr id="3" name="İçerik Yer Tutucusu 2">
            <a:extLst>
              <a:ext uri="{FF2B5EF4-FFF2-40B4-BE49-F238E27FC236}">
                <a16:creationId xmlns:a16="http://schemas.microsoft.com/office/drawing/2014/main" id="{4D0BCA4B-E763-4FEF-06B3-27AA38792988}"/>
              </a:ext>
            </a:extLst>
          </p:cNvPr>
          <p:cNvSpPr>
            <a:spLocks noGrp="1"/>
          </p:cNvSpPr>
          <p:nvPr>
            <p:ph idx="1"/>
          </p:nvPr>
        </p:nvSpPr>
        <p:spPr>
          <a:xfrm>
            <a:off x="838200" y="1825624"/>
            <a:ext cx="10515600" cy="4366453"/>
          </a:xfrm>
        </p:spPr>
        <p:txBody>
          <a:bodyPr/>
          <a:lstStyle/>
          <a:p>
            <a:r>
              <a:rPr lang="tr-TR" dirty="0"/>
              <a:t>Bütün personeller arasında en uzun ve en kısa isime ve en uzun ve en kısa </a:t>
            </a:r>
            <a:r>
              <a:rPr lang="tr-TR" dirty="0" err="1"/>
              <a:t>soyisme</a:t>
            </a:r>
            <a:r>
              <a:rPr lang="tr-TR" dirty="0"/>
              <a:t> sahip personellerin isimleri</a:t>
            </a:r>
          </a:p>
        </p:txBody>
      </p:sp>
      <p:pic>
        <p:nvPicPr>
          <p:cNvPr id="5" name="Resim 4">
            <a:extLst>
              <a:ext uri="{FF2B5EF4-FFF2-40B4-BE49-F238E27FC236}">
                <a16:creationId xmlns:a16="http://schemas.microsoft.com/office/drawing/2014/main" id="{7DEE6484-65E8-4418-C1BE-42312B78C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948" y="2995647"/>
            <a:ext cx="7182852" cy="2476846"/>
          </a:xfrm>
          <a:prstGeom prst="rect">
            <a:avLst/>
          </a:prstGeom>
        </p:spPr>
      </p:pic>
      <p:pic>
        <p:nvPicPr>
          <p:cNvPr id="7" name="Resim 6">
            <a:extLst>
              <a:ext uri="{FF2B5EF4-FFF2-40B4-BE49-F238E27FC236}">
                <a16:creationId xmlns:a16="http://schemas.microsoft.com/office/drawing/2014/main" id="{2D57A398-D24B-0762-39ED-C863038BC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948" y="5413127"/>
            <a:ext cx="4372585" cy="838317"/>
          </a:xfrm>
          <a:prstGeom prst="rect">
            <a:avLst/>
          </a:prstGeom>
        </p:spPr>
      </p:pic>
    </p:spTree>
    <p:extLst>
      <p:ext uri="{BB962C8B-B14F-4D97-AF65-F5344CB8AC3E}">
        <p14:creationId xmlns:p14="http://schemas.microsoft.com/office/powerpoint/2010/main" val="1138864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CE1895-AEE5-33E9-EB1F-9CE6F561063A}"/>
              </a:ext>
            </a:extLst>
          </p:cNvPr>
          <p:cNvSpPr>
            <a:spLocks noGrp="1"/>
          </p:cNvSpPr>
          <p:nvPr>
            <p:ph type="title"/>
          </p:nvPr>
        </p:nvSpPr>
        <p:spPr/>
        <p:txBody>
          <a:bodyPr/>
          <a:lstStyle/>
          <a:p>
            <a:r>
              <a:rPr lang="tr-TR" dirty="0"/>
              <a:t>COUNT</a:t>
            </a:r>
          </a:p>
        </p:txBody>
      </p:sp>
      <p:sp>
        <p:nvSpPr>
          <p:cNvPr id="3" name="İçerik Yer Tutucusu 2">
            <a:extLst>
              <a:ext uri="{FF2B5EF4-FFF2-40B4-BE49-F238E27FC236}">
                <a16:creationId xmlns:a16="http://schemas.microsoft.com/office/drawing/2014/main" id="{904D3E4D-1F7F-5B82-674A-AE2477C25FED}"/>
              </a:ext>
            </a:extLst>
          </p:cNvPr>
          <p:cNvSpPr>
            <a:spLocks noGrp="1"/>
          </p:cNvSpPr>
          <p:nvPr>
            <p:ph sz="half" idx="1"/>
          </p:nvPr>
        </p:nvSpPr>
        <p:spPr/>
        <p:txBody>
          <a:bodyPr>
            <a:normAutofit/>
          </a:bodyPr>
          <a:lstStyle/>
          <a:p>
            <a:r>
              <a:rPr lang="tr-TR" dirty="0"/>
              <a:t>Kaç adet veri olduğunu bulur</a:t>
            </a:r>
          </a:p>
        </p:txBody>
      </p:sp>
      <p:sp>
        <p:nvSpPr>
          <p:cNvPr id="4" name="İçerik Yer Tutucusu 3">
            <a:extLst>
              <a:ext uri="{FF2B5EF4-FFF2-40B4-BE49-F238E27FC236}">
                <a16:creationId xmlns:a16="http://schemas.microsoft.com/office/drawing/2014/main" id="{C2456DDA-DC6E-A57B-4F64-2C56324E4BB7}"/>
              </a:ext>
            </a:extLst>
          </p:cNvPr>
          <p:cNvSpPr>
            <a:spLocks noGrp="1"/>
          </p:cNvSpPr>
          <p:nvPr>
            <p:ph sz="half" idx="2"/>
          </p:nvPr>
        </p:nvSpPr>
        <p:spPr>
          <a:xfrm>
            <a:off x="838199" y="2236305"/>
            <a:ext cx="10989365" cy="1192696"/>
          </a:xfrm>
        </p:spPr>
        <p:txBody>
          <a:bodyPr>
            <a:normAutofit/>
          </a:bodyPr>
          <a:lstStyle/>
          <a:p>
            <a:pPr marL="0" indent="0">
              <a:buNone/>
            </a:pPr>
            <a:r>
              <a:rPr lang="tr-TR" dirty="0"/>
              <a:t>      Kaç adet personel olduğunu ve prim alan kaç adet personel olduğunu hesaplayalım</a:t>
            </a:r>
          </a:p>
        </p:txBody>
      </p:sp>
      <p:pic>
        <p:nvPicPr>
          <p:cNvPr id="6" name="Resim 5">
            <a:extLst>
              <a:ext uri="{FF2B5EF4-FFF2-40B4-BE49-F238E27FC236}">
                <a16:creationId xmlns:a16="http://schemas.microsoft.com/office/drawing/2014/main" id="{FC4D529D-38F4-19E1-80F0-60E66B9AC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55" y="3092562"/>
            <a:ext cx="8068801" cy="2362530"/>
          </a:xfrm>
          <a:prstGeom prst="rect">
            <a:avLst/>
          </a:prstGeom>
        </p:spPr>
      </p:pic>
      <p:pic>
        <p:nvPicPr>
          <p:cNvPr id="8" name="Resim 7">
            <a:extLst>
              <a:ext uri="{FF2B5EF4-FFF2-40B4-BE49-F238E27FC236}">
                <a16:creationId xmlns:a16="http://schemas.microsoft.com/office/drawing/2014/main" id="{E7B4D247-5DCC-0311-B783-AE967C488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5166107"/>
            <a:ext cx="4191585" cy="847843"/>
          </a:xfrm>
          <a:prstGeom prst="rect">
            <a:avLst/>
          </a:prstGeom>
        </p:spPr>
      </p:pic>
    </p:spTree>
    <p:extLst>
      <p:ext uri="{BB962C8B-B14F-4D97-AF65-F5344CB8AC3E}">
        <p14:creationId xmlns:p14="http://schemas.microsoft.com/office/powerpoint/2010/main" val="3139680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B741F2-6D9A-345D-45E5-D4C767B4B8D9}"/>
              </a:ext>
            </a:extLst>
          </p:cNvPr>
          <p:cNvSpPr>
            <a:spLocks noGrp="1"/>
          </p:cNvSpPr>
          <p:nvPr>
            <p:ph type="title"/>
          </p:nvPr>
        </p:nvSpPr>
        <p:spPr/>
        <p:txBody>
          <a:bodyPr/>
          <a:lstStyle/>
          <a:p>
            <a:r>
              <a:rPr lang="tr-TR" dirty="0" err="1"/>
              <a:t>Count</a:t>
            </a:r>
            <a:r>
              <a:rPr lang="tr-TR" dirty="0"/>
              <a:t> ve </a:t>
            </a:r>
            <a:r>
              <a:rPr lang="tr-TR" dirty="0" err="1"/>
              <a:t>Distinct</a:t>
            </a:r>
            <a:endParaRPr lang="tr-TR" dirty="0"/>
          </a:p>
        </p:txBody>
      </p:sp>
      <p:sp>
        <p:nvSpPr>
          <p:cNvPr id="3" name="İçerik Yer Tutucusu 2">
            <a:extLst>
              <a:ext uri="{FF2B5EF4-FFF2-40B4-BE49-F238E27FC236}">
                <a16:creationId xmlns:a16="http://schemas.microsoft.com/office/drawing/2014/main" id="{CA879A90-6B9D-C475-622D-0D4FBAE7094C}"/>
              </a:ext>
            </a:extLst>
          </p:cNvPr>
          <p:cNvSpPr>
            <a:spLocks noGrp="1"/>
          </p:cNvSpPr>
          <p:nvPr>
            <p:ph idx="1"/>
          </p:nvPr>
        </p:nvSpPr>
        <p:spPr/>
        <p:txBody>
          <a:bodyPr/>
          <a:lstStyle/>
          <a:p>
            <a:r>
              <a:rPr lang="tr-TR" dirty="0"/>
              <a:t>Kaç semt olduğunu ve kaç farklı semt olduğunu hesaplayalım</a:t>
            </a:r>
          </a:p>
        </p:txBody>
      </p:sp>
      <p:pic>
        <p:nvPicPr>
          <p:cNvPr id="5" name="Resim 4">
            <a:extLst>
              <a:ext uri="{FF2B5EF4-FFF2-40B4-BE49-F238E27FC236}">
                <a16:creationId xmlns:a16="http://schemas.microsoft.com/office/drawing/2014/main" id="{9DFB0B95-3FEF-36CC-B73B-A3CA0DF71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05" y="2290603"/>
            <a:ext cx="7935432" cy="2276793"/>
          </a:xfrm>
          <a:prstGeom prst="rect">
            <a:avLst/>
          </a:prstGeom>
        </p:spPr>
      </p:pic>
      <p:pic>
        <p:nvPicPr>
          <p:cNvPr id="7" name="Resim 6">
            <a:extLst>
              <a:ext uri="{FF2B5EF4-FFF2-40B4-BE49-F238E27FC236}">
                <a16:creationId xmlns:a16="http://schemas.microsoft.com/office/drawing/2014/main" id="{32B78641-C74C-5879-121F-94EF2472C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405" y="4702333"/>
            <a:ext cx="3829584" cy="876422"/>
          </a:xfrm>
          <a:prstGeom prst="rect">
            <a:avLst/>
          </a:prstGeom>
        </p:spPr>
      </p:pic>
    </p:spTree>
    <p:extLst>
      <p:ext uri="{BB962C8B-B14F-4D97-AF65-F5344CB8AC3E}">
        <p14:creationId xmlns:p14="http://schemas.microsoft.com/office/powerpoint/2010/main" val="3883952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7F757C-0C03-FC25-D727-725133FE0728}"/>
              </a:ext>
            </a:extLst>
          </p:cNvPr>
          <p:cNvSpPr>
            <a:spLocks noGrp="1"/>
          </p:cNvSpPr>
          <p:nvPr>
            <p:ph type="ctrTitle"/>
          </p:nvPr>
        </p:nvSpPr>
        <p:spPr/>
        <p:txBody>
          <a:bodyPr/>
          <a:lstStyle/>
          <a:p>
            <a:r>
              <a:rPr lang="tr-TR" dirty="0"/>
              <a:t>Verileri Gruplandırmak</a:t>
            </a:r>
          </a:p>
        </p:txBody>
      </p:sp>
      <p:sp>
        <p:nvSpPr>
          <p:cNvPr id="4" name="Alt Başlık 3">
            <a:extLst>
              <a:ext uri="{FF2B5EF4-FFF2-40B4-BE49-F238E27FC236}">
                <a16:creationId xmlns:a16="http://schemas.microsoft.com/office/drawing/2014/main" id="{56D1A0B9-2B54-E219-FC63-85D668672629}"/>
              </a:ext>
            </a:extLst>
          </p:cNvPr>
          <p:cNvSpPr>
            <a:spLocks noGrp="1"/>
          </p:cNvSpPr>
          <p:nvPr>
            <p:ph type="subTitle" idx="1"/>
          </p:nvPr>
        </p:nvSpPr>
        <p:spPr/>
        <p:txBody>
          <a:bodyPr/>
          <a:lstStyle/>
          <a:p>
            <a:r>
              <a:rPr lang="tr-TR" dirty="0"/>
              <a:t>Bölüm 8</a:t>
            </a:r>
          </a:p>
        </p:txBody>
      </p:sp>
    </p:spTree>
    <p:extLst>
      <p:ext uri="{BB962C8B-B14F-4D97-AF65-F5344CB8AC3E}">
        <p14:creationId xmlns:p14="http://schemas.microsoft.com/office/powerpoint/2010/main" val="1857567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DCA583-7F44-44BB-CA51-5308DD7A2962}"/>
              </a:ext>
            </a:extLst>
          </p:cNvPr>
          <p:cNvSpPr>
            <a:spLocks noGrp="1"/>
          </p:cNvSpPr>
          <p:nvPr>
            <p:ph type="title"/>
          </p:nvPr>
        </p:nvSpPr>
        <p:spPr/>
        <p:txBody>
          <a:bodyPr/>
          <a:lstStyle/>
          <a:p>
            <a:r>
              <a:rPr lang="tr-TR" dirty="0"/>
              <a:t>GROUP BY</a:t>
            </a:r>
          </a:p>
        </p:txBody>
      </p:sp>
      <p:sp>
        <p:nvSpPr>
          <p:cNvPr id="3" name="İçerik Yer Tutucusu 2">
            <a:extLst>
              <a:ext uri="{FF2B5EF4-FFF2-40B4-BE49-F238E27FC236}">
                <a16:creationId xmlns:a16="http://schemas.microsoft.com/office/drawing/2014/main" id="{B6213A3F-7B56-5F5C-DF6A-76C11CBEFEE3}"/>
              </a:ext>
            </a:extLst>
          </p:cNvPr>
          <p:cNvSpPr>
            <a:spLocks noGrp="1"/>
          </p:cNvSpPr>
          <p:nvPr>
            <p:ph idx="1"/>
          </p:nvPr>
        </p:nvSpPr>
        <p:spPr/>
        <p:txBody>
          <a:bodyPr/>
          <a:lstStyle/>
          <a:p>
            <a:r>
              <a:rPr lang="tr-TR" dirty="0" err="1"/>
              <a:t>Group</a:t>
            </a:r>
            <a:r>
              <a:rPr lang="tr-TR" dirty="0"/>
              <a:t> </a:t>
            </a:r>
            <a:r>
              <a:rPr lang="tr-TR" dirty="0" err="1"/>
              <a:t>By</a:t>
            </a:r>
            <a:r>
              <a:rPr lang="tr-TR" dirty="0"/>
              <a:t> ile satırlar küçük gruplara bölünürler</a:t>
            </a:r>
          </a:p>
          <a:p>
            <a:r>
              <a:rPr lang="tr-TR" dirty="0"/>
              <a:t>Select içerisindeki yalın sütunlar </a:t>
            </a:r>
            <a:r>
              <a:rPr lang="tr-TR" dirty="0" err="1"/>
              <a:t>Group</a:t>
            </a:r>
            <a:r>
              <a:rPr lang="tr-TR" dirty="0"/>
              <a:t> </a:t>
            </a:r>
            <a:r>
              <a:rPr lang="tr-TR" dirty="0" err="1"/>
              <a:t>By’da</a:t>
            </a:r>
            <a:r>
              <a:rPr lang="tr-TR" dirty="0"/>
              <a:t> kullanılmak zorundadır</a:t>
            </a:r>
          </a:p>
          <a:p>
            <a:r>
              <a:rPr lang="tr-TR" dirty="0" err="1"/>
              <a:t>Group</a:t>
            </a:r>
            <a:r>
              <a:rPr lang="tr-TR" dirty="0"/>
              <a:t> </a:t>
            </a:r>
            <a:r>
              <a:rPr lang="tr-TR" dirty="0" err="1"/>
              <a:t>By</a:t>
            </a:r>
            <a:r>
              <a:rPr lang="tr-TR" dirty="0"/>
              <a:t> içerisinde sütun </a:t>
            </a:r>
            <a:r>
              <a:rPr lang="tr-TR" dirty="0" err="1"/>
              <a:t>alias’ları</a:t>
            </a:r>
            <a:r>
              <a:rPr lang="tr-TR" dirty="0"/>
              <a:t> kullanılmaz</a:t>
            </a:r>
          </a:p>
        </p:txBody>
      </p:sp>
      <p:pic>
        <p:nvPicPr>
          <p:cNvPr id="5" name="Resim 4">
            <a:extLst>
              <a:ext uri="{FF2B5EF4-FFF2-40B4-BE49-F238E27FC236}">
                <a16:creationId xmlns:a16="http://schemas.microsoft.com/office/drawing/2014/main" id="{A3F3F2BA-4EED-5A15-4638-32E2AA5A7079}"/>
              </a:ext>
            </a:extLst>
          </p:cNvPr>
          <p:cNvPicPr>
            <a:picLocks noChangeAspect="1"/>
          </p:cNvPicPr>
          <p:nvPr/>
        </p:nvPicPr>
        <p:blipFill rotWithShape="1">
          <a:blip r:embed="rId2">
            <a:extLst>
              <a:ext uri="{28A0092B-C50C-407E-A947-70E740481C1C}">
                <a14:useLocalDpi xmlns:a14="http://schemas.microsoft.com/office/drawing/2010/main" val="0"/>
              </a:ext>
            </a:extLst>
          </a:blip>
          <a:srcRect t="3379" r="3068" b="11043"/>
          <a:stretch/>
        </p:blipFill>
        <p:spPr>
          <a:xfrm>
            <a:off x="1036320" y="3314700"/>
            <a:ext cx="7857262" cy="2971800"/>
          </a:xfrm>
          <a:prstGeom prst="rect">
            <a:avLst/>
          </a:prstGeom>
        </p:spPr>
      </p:pic>
    </p:spTree>
    <p:extLst>
      <p:ext uri="{BB962C8B-B14F-4D97-AF65-F5344CB8AC3E}">
        <p14:creationId xmlns:p14="http://schemas.microsoft.com/office/powerpoint/2010/main" val="2487158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F1B127-CF86-234A-45BC-E78C52355217}"/>
              </a:ext>
            </a:extLst>
          </p:cNvPr>
          <p:cNvSpPr>
            <a:spLocks noGrp="1"/>
          </p:cNvSpPr>
          <p:nvPr>
            <p:ph type="title"/>
          </p:nvPr>
        </p:nvSpPr>
        <p:spPr/>
        <p:txBody>
          <a:bodyPr/>
          <a:lstStyle/>
          <a:p>
            <a:r>
              <a:rPr lang="tr-TR" dirty="0"/>
              <a:t>GROUP BY</a:t>
            </a:r>
          </a:p>
        </p:txBody>
      </p:sp>
      <p:sp>
        <p:nvSpPr>
          <p:cNvPr id="3" name="İçerik Yer Tutucusu 2">
            <a:extLst>
              <a:ext uri="{FF2B5EF4-FFF2-40B4-BE49-F238E27FC236}">
                <a16:creationId xmlns:a16="http://schemas.microsoft.com/office/drawing/2014/main" id="{A857D45B-E79F-2A24-8A29-E8298788C97E}"/>
              </a:ext>
            </a:extLst>
          </p:cNvPr>
          <p:cNvSpPr>
            <a:spLocks noGrp="1"/>
          </p:cNvSpPr>
          <p:nvPr>
            <p:ph idx="1"/>
          </p:nvPr>
        </p:nvSpPr>
        <p:spPr/>
        <p:txBody>
          <a:bodyPr/>
          <a:lstStyle/>
          <a:p>
            <a:r>
              <a:rPr lang="tr-TR" dirty="0"/>
              <a:t>Unvan ve semte göre gruplayıp, personel sayısı, ortalama maaş ve toplam maaş miktarını bulalım</a:t>
            </a:r>
          </a:p>
        </p:txBody>
      </p:sp>
      <p:pic>
        <p:nvPicPr>
          <p:cNvPr id="5" name="Resim 4">
            <a:extLst>
              <a:ext uri="{FF2B5EF4-FFF2-40B4-BE49-F238E27FC236}">
                <a16:creationId xmlns:a16="http://schemas.microsoft.com/office/drawing/2014/main" id="{3695C69E-ABF9-99A8-7ECF-6ACC581EF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709" y="2387027"/>
            <a:ext cx="3878795" cy="3924321"/>
          </a:xfrm>
          <a:prstGeom prst="rect">
            <a:avLst/>
          </a:prstGeom>
        </p:spPr>
      </p:pic>
      <p:pic>
        <p:nvPicPr>
          <p:cNvPr id="7" name="Resim 6">
            <a:extLst>
              <a:ext uri="{FF2B5EF4-FFF2-40B4-BE49-F238E27FC236}">
                <a16:creationId xmlns:a16="http://schemas.microsoft.com/office/drawing/2014/main" id="{0B7187A4-3409-C7AF-B6FD-2229E8AD6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075" y="3290328"/>
            <a:ext cx="4420217" cy="2086266"/>
          </a:xfrm>
          <a:prstGeom prst="rect">
            <a:avLst/>
          </a:prstGeom>
        </p:spPr>
      </p:pic>
    </p:spTree>
    <p:extLst>
      <p:ext uri="{BB962C8B-B14F-4D97-AF65-F5344CB8AC3E}">
        <p14:creationId xmlns:p14="http://schemas.microsoft.com/office/powerpoint/2010/main" val="1763126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3634F4-BA8D-7979-A48A-A99A65438F62}"/>
              </a:ext>
            </a:extLst>
          </p:cNvPr>
          <p:cNvSpPr>
            <a:spLocks noGrp="1"/>
          </p:cNvSpPr>
          <p:nvPr>
            <p:ph type="title"/>
          </p:nvPr>
        </p:nvSpPr>
        <p:spPr/>
        <p:txBody>
          <a:bodyPr/>
          <a:lstStyle/>
          <a:p>
            <a:r>
              <a:rPr lang="tr-TR" dirty="0"/>
              <a:t>HAVING</a:t>
            </a:r>
          </a:p>
        </p:txBody>
      </p:sp>
      <p:sp>
        <p:nvSpPr>
          <p:cNvPr id="3" name="İçerik Yer Tutucusu 2">
            <a:extLst>
              <a:ext uri="{FF2B5EF4-FFF2-40B4-BE49-F238E27FC236}">
                <a16:creationId xmlns:a16="http://schemas.microsoft.com/office/drawing/2014/main" id="{E0421C08-410A-B234-3B43-B77B07F506D5}"/>
              </a:ext>
            </a:extLst>
          </p:cNvPr>
          <p:cNvSpPr>
            <a:spLocks noGrp="1"/>
          </p:cNvSpPr>
          <p:nvPr>
            <p:ph idx="1"/>
          </p:nvPr>
        </p:nvSpPr>
        <p:spPr/>
        <p:txBody>
          <a:bodyPr/>
          <a:lstStyle/>
          <a:p>
            <a:r>
              <a:rPr lang="tr-TR" dirty="0"/>
              <a:t>WHERE ifadesinde gruplar kısıtlanmaz</a:t>
            </a:r>
          </a:p>
          <a:p>
            <a:r>
              <a:rPr lang="tr-TR" dirty="0"/>
              <a:t>WHERE ifadesinde grup fonksiyonları kullanılmaz</a:t>
            </a:r>
          </a:p>
          <a:p>
            <a:r>
              <a:rPr lang="tr-TR" dirty="0"/>
              <a:t>Grup kısıtlamasında HAVING ifadesi kullanılır</a:t>
            </a:r>
          </a:p>
        </p:txBody>
      </p:sp>
      <p:pic>
        <p:nvPicPr>
          <p:cNvPr id="5" name="Resim 4">
            <a:extLst>
              <a:ext uri="{FF2B5EF4-FFF2-40B4-BE49-F238E27FC236}">
                <a16:creationId xmlns:a16="http://schemas.microsoft.com/office/drawing/2014/main" id="{0D25596F-9EEC-7C9D-FD81-9ED23909C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296985"/>
            <a:ext cx="5877745" cy="2572109"/>
          </a:xfrm>
          <a:prstGeom prst="rect">
            <a:avLst/>
          </a:prstGeom>
        </p:spPr>
      </p:pic>
    </p:spTree>
    <p:extLst>
      <p:ext uri="{BB962C8B-B14F-4D97-AF65-F5344CB8AC3E}">
        <p14:creationId xmlns:p14="http://schemas.microsoft.com/office/powerpoint/2010/main" val="965593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0E8B40-5579-87DB-DAB0-71AD3B545194}"/>
              </a:ext>
            </a:extLst>
          </p:cNvPr>
          <p:cNvSpPr>
            <a:spLocks noGrp="1"/>
          </p:cNvSpPr>
          <p:nvPr>
            <p:ph type="title"/>
          </p:nvPr>
        </p:nvSpPr>
        <p:spPr/>
        <p:txBody>
          <a:bodyPr/>
          <a:lstStyle/>
          <a:p>
            <a:r>
              <a:rPr lang="tr-TR" dirty="0"/>
              <a:t>HAVING</a:t>
            </a:r>
          </a:p>
        </p:txBody>
      </p:sp>
      <p:pic>
        <p:nvPicPr>
          <p:cNvPr id="5" name="İçerik Yer Tutucusu 4">
            <a:extLst>
              <a:ext uri="{FF2B5EF4-FFF2-40B4-BE49-F238E27FC236}">
                <a16:creationId xmlns:a16="http://schemas.microsoft.com/office/drawing/2014/main" id="{A0E7A975-B571-B819-7D85-1AB4CB35B0C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75711" y="2325984"/>
            <a:ext cx="4572638" cy="1609950"/>
          </a:xfrm>
        </p:spPr>
      </p:pic>
      <p:sp>
        <p:nvSpPr>
          <p:cNvPr id="8" name="İçerik Yer Tutucusu 7">
            <a:extLst>
              <a:ext uri="{FF2B5EF4-FFF2-40B4-BE49-F238E27FC236}">
                <a16:creationId xmlns:a16="http://schemas.microsoft.com/office/drawing/2014/main" id="{F2F40CA2-82EA-5289-B323-D8C375CB6E8C}"/>
              </a:ext>
            </a:extLst>
          </p:cNvPr>
          <p:cNvSpPr>
            <a:spLocks noGrp="1"/>
          </p:cNvSpPr>
          <p:nvPr>
            <p:ph sz="half" idx="2"/>
          </p:nvPr>
        </p:nvSpPr>
        <p:spPr>
          <a:xfrm>
            <a:off x="1275711" y="1737360"/>
            <a:ext cx="4937760" cy="867648"/>
          </a:xfrm>
        </p:spPr>
        <p:txBody>
          <a:bodyPr/>
          <a:lstStyle/>
          <a:p>
            <a:r>
              <a:rPr lang="tr-TR" dirty="0"/>
              <a:t>Ortalama maaşı 3000’den fazla olan unvanlar</a:t>
            </a:r>
          </a:p>
        </p:txBody>
      </p:sp>
      <p:pic>
        <p:nvPicPr>
          <p:cNvPr id="7" name="Resim 6">
            <a:extLst>
              <a:ext uri="{FF2B5EF4-FFF2-40B4-BE49-F238E27FC236}">
                <a16:creationId xmlns:a16="http://schemas.microsoft.com/office/drawing/2014/main" id="{9FDAF721-4708-1998-372F-C8B59705D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164" y="4055765"/>
            <a:ext cx="3219899" cy="1095528"/>
          </a:xfrm>
          <a:prstGeom prst="rect">
            <a:avLst/>
          </a:prstGeom>
        </p:spPr>
      </p:pic>
      <p:pic>
        <p:nvPicPr>
          <p:cNvPr id="16" name="Resim 15">
            <a:extLst>
              <a:ext uri="{FF2B5EF4-FFF2-40B4-BE49-F238E27FC236}">
                <a16:creationId xmlns:a16="http://schemas.microsoft.com/office/drawing/2014/main" id="{6CCD818F-5151-2653-F81B-B2197D094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1749" y="2171184"/>
            <a:ext cx="3715268" cy="1686160"/>
          </a:xfrm>
          <a:prstGeom prst="rect">
            <a:avLst/>
          </a:prstGeom>
        </p:spPr>
      </p:pic>
      <p:pic>
        <p:nvPicPr>
          <p:cNvPr id="18" name="Resim 17">
            <a:extLst>
              <a:ext uri="{FF2B5EF4-FFF2-40B4-BE49-F238E27FC236}">
                <a16:creationId xmlns:a16="http://schemas.microsoft.com/office/drawing/2014/main" id="{59A39BE5-EF83-C57A-D5B3-AC20C75AB8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2749" y="3908107"/>
            <a:ext cx="3534268" cy="1390844"/>
          </a:xfrm>
          <a:prstGeom prst="rect">
            <a:avLst/>
          </a:prstGeom>
        </p:spPr>
      </p:pic>
    </p:spTree>
    <p:extLst>
      <p:ext uri="{BB962C8B-B14F-4D97-AF65-F5344CB8AC3E}">
        <p14:creationId xmlns:p14="http://schemas.microsoft.com/office/powerpoint/2010/main" val="4001317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E066E9-978D-2351-455F-BF88EB654716}"/>
              </a:ext>
            </a:extLst>
          </p:cNvPr>
          <p:cNvSpPr>
            <a:spLocks noGrp="1"/>
          </p:cNvSpPr>
          <p:nvPr>
            <p:ph type="title"/>
          </p:nvPr>
        </p:nvSpPr>
        <p:spPr/>
        <p:txBody>
          <a:bodyPr/>
          <a:lstStyle/>
          <a:p>
            <a:r>
              <a:rPr lang="tr-TR" dirty="0"/>
              <a:t>HAVING</a:t>
            </a:r>
          </a:p>
        </p:txBody>
      </p:sp>
      <p:sp>
        <p:nvSpPr>
          <p:cNvPr id="3" name="İçerik Yer Tutucusu 2">
            <a:extLst>
              <a:ext uri="{FF2B5EF4-FFF2-40B4-BE49-F238E27FC236}">
                <a16:creationId xmlns:a16="http://schemas.microsoft.com/office/drawing/2014/main" id="{C1B8FDB0-7226-786C-7A3C-5488AADC9E53}"/>
              </a:ext>
            </a:extLst>
          </p:cNvPr>
          <p:cNvSpPr>
            <a:spLocks noGrp="1"/>
          </p:cNvSpPr>
          <p:nvPr>
            <p:ph idx="1"/>
          </p:nvPr>
        </p:nvSpPr>
        <p:spPr/>
        <p:txBody>
          <a:bodyPr/>
          <a:lstStyle/>
          <a:p>
            <a:r>
              <a:rPr lang="tr-TR" dirty="0"/>
              <a:t>5’den fazla sayıda personelin oturduğu semtler nerelerdir ve kaçar kişi oturmaktadır</a:t>
            </a:r>
          </a:p>
        </p:txBody>
      </p:sp>
      <p:pic>
        <p:nvPicPr>
          <p:cNvPr id="5" name="Resim 4">
            <a:extLst>
              <a:ext uri="{FF2B5EF4-FFF2-40B4-BE49-F238E27FC236}">
                <a16:creationId xmlns:a16="http://schemas.microsoft.com/office/drawing/2014/main" id="{67CD4033-216A-3C34-2289-A01FD9FA8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414" y="4129429"/>
            <a:ext cx="2857899" cy="1908987"/>
          </a:xfrm>
          <a:prstGeom prst="rect">
            <a:avLst/>
          </a:prstGeom>
        </p:spPr>
      </p:pic>
      <p:pic>
        <p:nvPicPr>
          <p:cNvPr id="7" name="Resim 6">
            <a:extLst>
              <a:ext uri="{FF2B5EF4-FFF2-40B4-BE49-F238E27FC236}">
                <a16:creationId xmlns:a16="http://schemas.microsoft.com/office/drawing/2014/main" id="{111D1BB7-46A0-1C9B-6C18-13D222F1A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415" y="2585920"/>
            <a:ext cx="2857899" cy="1686160"/>
          </a:xfrm>
          <a:prstGeom prst="rect">
            <a:avLst/>
          </a:prstGeom>
        </p:spPr>
      </p:pic>
    </p:spTree>
    <p:extLst>
      <p:ext uri="{BB962C8B-B14F-4D97-AF65-F5344CB8AC3E}">
        <p14:creationId xmlns:p14="http://schemas.microsoft.com/office/powerpoint/2010/main" val="3888851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7E1650-974A-B614-1920-0301205AF80D}"/>
              </a:ext>
            </a:extLst>
          </p:cNvPr>
          <p:cNvSpPr>
            <a:spLocks noGrp="1"/>
          </p:cNvSpPr>
          <p:nvPr>
            <p:ph type="title"/>
          </p:nvPr>
        </p:nvSpPr>
        <p:spPr/>
        <p:txBody>
          <a:bodyPr/>
          <a:lstStyle/>
          <a:p>
            <a:r>
              <a:rPr lang="tr-TR" dirty="0"/>
              <a:t>MySQL</a:t>
            </a:r>
          </a:p>
        </p:txBody>
      </p:sp>
      <p:sp>
        <p:nvSpPr>
          <p:cNvPr id="3" name="İçerik Yer Tutucusu 2">
            <a:extLst>
              <a:ext uri="{FF2B5EF4-FFF2-40B4-BE49-F238E27FC236}">
                <a16:creationId xmlns:a16="http://schemas.microsoft.com/office/drawing/2014/main" id="{1C43CC52-829F-CF97-853E-4FBBA0FFC634}"/>
              </a:ext>
            </a:extLst>
          </p:cNvPr>
          <p:cNvSpPr>
            <a:spLocks noGrp="1"/>
          </p:cNvSpPr>
          <p:nvPr>
            <p:ph idx="1"/>
          </p:nvPr>
        </p:nvSpPr>
        <p:spPr/>
        <p:txBody>
          <a:bodyPr/>
          <a:lstStyle/>
          <a:p>
            <a:pPr algn="l"/>
            <a:br>
              <a:rPr lang="tr-TR" b="0" i="0" dirty="0">
                <a:solidFill>
                  <a:schemeClr val="tx1"/>
                </a:solidFill>
                <a:effectLst/>
                <a:latin typeface="Lato" panose="020F0502020204030203" pitchFamily="34" charset="0"/>
              </a:rPr>
            </a:br>
            <a:r>
              <a:rPr lang="tr-TR" b="0" i="0" dirty="0">
                <a:solidFill>
                  <a:schemeClr val="tx1"/>
                </a:solidFill>
                <a:effectLst/>
                <a:latin typeface="Lato" panose="020F0502020204030203" pitchFamily="34" charset="0"/>
              </a:rPr>
              <a:t>  1994 yılında İsveçli programcılar tarafından kurulan MySQL 2008’de BT devi Sun </a:t>
            </a:r>
            <a:r>
              <a:rPr lang="tr-TR" b="0" i="0" dirty="0" err="1">
                <a:solidFill>
                  <a:schemeClr val="tx1"/>
                </a:solidFill>
                <a:effectLst/>
                <a:latin typeface="Lato" panose="020F0502020204030203" pitchFamily="34" charset="0"/>
              </a:rPr>
              <a:t>Microsystems</a:t>
            </a:r>
            <a:r>
              <a:rPr lang="tr-TR" b="0" i="0" dirty="0">
                <a:solidFill>
                  <a:schemeClr val="tx1"/>
                </a:solidFill>
                <a:effectLst/>
                <a:latin typeface="Lato" panose="020F0502020204030203" pitchFamily="34" charset="0"/>
              </a:rPr>
              <a:t> tarafından satın alındı. 2010 yılında Oracle tarafından alınan MySQL başarıyla ipi birinci sırada göğüslüyor.</a:t>
            </a:r>
          </a:p>
          <a:p>
            <a:pPr algn="l"/>
            <a:r>
              <a:rPr lang="tr-TR" b="0" i="0" dirty="0">
                <a:solidFill>
                  <a:schemeClr val="tx1"/>
                </a:solidFill>
                <a:effectLst/>
                <a:latin typeface="Lato" panose="020F0502020204030203" pitchFamily="34" charset="0"/>
              </a:rPr>
              <a:t>   MySQL, istemci-sunucu modelli, açık kaynaklı bir (RDBMS) ilişkisel veri tabanı yönetim sistemidir. MySQL’in 1.sırada olmasının sebebi nitekim ücretsiz olması, çoğu uygulama için çalışması ve Linux, Windows ve </a:t>
            </a:r>
            <a:r>
              <a:rPr lang="tr-TR" b="0" i="0" dirty="0" err="1">
                <a:solidFill>
                  <a:schemeClr val="tx1"/>
                </a:solidFill>
                <a:effectLst/>
                <a:latin typeface="Lato" panose="020F0502020204030203" pitchFamily="34" charset="0"/>
              </a:rPr>
              <a:t>macOS</a:t>
            </a:r>
            <a:r>
              <a:rPr lang="tr-TR" b="0" i="0" dirty="0">
                <a:solidFill>
                  <a:schemeClr val="tx1"/>
                </a:solidFill>
                <a:effectLst/>
                <a:latin typeface="Lato" panose="020F0502020204030203" pitchFamily="34" charset="0"/>
              </a:rPr>
              <a:t> dahil en popüler platformlara uyumlu olmasıdır.</a:t>
            </a:r>
          </a:p>
          <a:p>
            <a:endParaRPr lang="tr-TR" dirty="0"/>
          </a:p>
        </p:txBody>
      </p:sp>
      <p:pic>
        <p:nvPicPr>
          <p:cNvPr id="5" name="Resim 4">
            <a:extLst>
              <a:ext uri="{FF2B5EF4-FFF2-40B4-BE49-F238E27FC236}">
                <a16:creationId xmlns:a16="http://schemas.microsoft.com/office/drawing/2014/main" id="{DED926BD-3935-D935-414E-9E2608283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644" y="4175537"/>
            <a:ext cx="4783018" cy="2478699"/>
          </a:xfrm>
          <a:prstGeom prst="rect">
            <a:avLst/>
          </a:prstGeom>
        </p:spPr>
      </p:pic>
    </p:spTree>
    <p:extLst>
      <p:ext uri="{BB962C8B-B14F-4D97-AF65-F5344CB8AC3E}">
        <p14:creationId xmlns:p14="http://schemas.microsoft.com/office/powerpoint/2010/main" val="2833974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4FE77F-AFC3-C959-52E1-6424EE0F58A6}"/>
              </a:ext>
            </a:extLst>
          </p:cNvPr>
          <p:cNvSpPr>
            <a:spLocks noGrp="1"/>
          </p:cNvSpPr>
          <p:nvPr>
            <p:ph type="ctrTitle"/>
          </p:nvPr>
        </p:nvSpPr>
        <p:spPr/>
        <p:txBody>
          <a:bodyPr/>
          <a:lstStyle/>
          <a:p>
            <a:r>
              <a:rPr lang="tr-TR" dirty="0"/>
              <a:t>Fonksiyonlar</a:t>
            </a:r>
          </a:p>
        </p:txBody>
      </p:sp>
      <p:sp>
        <p:nvSpPr>
          <p:cNvPr id="3" name="İçerik Yer Tutucusu 2">
            <a:extLst>
              <a:ext uri="{FF2B5EF4-FFF2-40B4-BE49-F238E27FC236}">
                <a16:creationId xmlns:a16="http://schemas.microsoft.com/office/drawing/2014/main" id="{F387A625-0DD3-4C04-DA0D-819EF9B3E1AC}"/>
              </a:ext>
            </a:extLst>
          </p:cNvPr>
          <p:cNvSpPr>
            <a:spLocks noGrp="1"/>
          </p:cNvSpPr>
          <p:nvPr>
            <p:ph type="subTitle" idx="1"/>
          </p:nvPr>
        </p:nvSpPr>
        <p:spPr/>
        <p:txBody>
          <a:bodyPr/>
          <a:lstStyle/>
          <a:p>
            <a:r>
              <a:rPr lang="tr-TR" dirty="0"/>
              <a:t>Bölüm 9</a:t>
            </a:r>
          </a:p>
        </p:txBody>
      </p:sp>
    </p:spTree>
    <p:extLst>
      <p:ext uri="{BB962C8B-B14F-4D97-AF65-F5344CB8AC3E}">
        <p14:creationId xmlns:p14="http://schemas.microsoft.com/office/powerpoint/2010/main" val="356678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4C9CC4-35CE-58B2-434A-A607CA5830D8}"/>
              </a:ext>
            </a:extLst>
          </p:cNvPr>
          <p:cNvSpPr>
            <a:spLocks noGrp="1"/>
          </p:cNvSpPr>
          <p:nvPr>
            <p:ph type="title"/>
          </p:nvPr>
        </p:nvSpPr>
        <p:spPr/>
        <p:txBody>
          <a:bodyPr/>
          <a:lstStyle/>
          <a:p>
            <a:r>
              <a:rPr lang="tr-TR" dirty="0"/>
              <a:t>Tek Satır Fonksiyonları</a:t>
            </a:r>
          </a:p>
        </p:txBody>
      </p:sp>
      <p:pic>
        <p:nvPicPr>
          <p:cNvPr id="5" name="İçerik Yer Tutucusu 4">
            <a:extLst>
              <a:ext uri="{FF2B5EF4-FFF2-40B4-BE49-F238E27FC236}">
                <a16:creationId xmlns:a16="http://schemas.microsoft.com/office/drawing/2014/main" id="{80CD92C2-AD7F-5187-82AA-A55304B116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16968" y="2045473"/>
            <a:ext cx="4938712" cy="1499419"/>
          </a:xfrm>
        </p:spPr>
      </p:pic>
      <p:sp>
        <p:nvSpPr>
          <p:cNvPr id="6" name="İçerik Yer Tutucusu 5">
            <a:extLst>
              <a:ext uri="{FF2B5EF4-FFF2-40B4-BE49-F238E27FC236}">
                <a16:creationId xmlns:a16="http://schemas.microsoft.com/office/drawing/2014/main" id="{F7EB744B-7241-03C7-D4FD-52C54CAAB5DB}"/>
              </a:ext>
            </a:extLst>
          </p:cNvPr>
          <p:cNvSpPr>
            <a:spLocks noGrp="1"/>
          </p:cNvSpPr>
          <p:nvPr>
            <p:ph sz="half" idx="2"/>
          </p:nvPr>
        </p:nvSpPr>
        <p:spPr>
          <a:xfrm>
            <a:off x="1188720" y="1931490"/>
            <a:ext cx="4937760" cy="4023360"/>
          </a:xfrm>
        </p:spPr>
        <p:txBody>
          <a:bodyPr/>
          <a:lstStyle/>
          <a:p>
            <a:r>
              <a:rPr lang="tr-TR" dirty="0"/>
              <a:t>Sayı Fonksiyonları</a:t>
            </a:r>
          </a:p>
          <a:p>
            <a:r>
              <a:rPr lang="tr-TR" dirty="0"/>
              <a:t>Karakter Fonksiyonları</a:t>
            </a:r>
          </a:p>
          <a:p>
            <a:r>
              <a:rPr lang="tr-TR" dirty="0"/>
              <a:t>Tarih Fonksiyonları</a:t>
            </a:r>
          </a:p>
          <a:p>
            <a:r>
              <a:rPr lang="tr-TR" dirty="0"/>
              <a:t>Dönüşüm Fonksiyonları</a:t>
            </a:r>
          </a:p>
          <a:p>
            <a:r>
              <a:rPr lang="tr-TR" dirty="0"/>
              <a:t>Genel Fonksiyonlar</a:t>
            </a:r>
          </a:p>
        </p:txBody>
      </p:sp>
    </p:spTree>
    <p:extLst>
      <p:ext uri="{BB962C8B-B14F-4D97-AF65-F5344CB8AC3E}">
        <p14:creationId xmlns:p14="http://schemas.microsoft.com/office/powerpoint/2010/main" val="3490809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F7D70E-4D54-8B65-E5A5-E2071031116B}"/>
              </a:ext>
            </a:extLst>
          </p:cNvPr>
          <p:cNvSpPr>
            <a:spLocks noGrp="1"/>
          </p:cNvSpPr>
          <p:nvPr>
            <p:ph type="title"/>
          </p:nvPr>
        </p:nvSpPr>
        <p:spPr/>
        <p:txBody>
          <a:bodyPr/>
          <a:lstStyle/>
          <a:p>
            <a:r>
              <a:rPr lang="tr-TR" dirty="0"/>
              <a:t>Karakter Fonksiyonları</a:t>
            </a:r>
          </a:p>
        </p:txBody>
      </p:sp>
      <p:sp>
        <p:nvSpPr>
          <p:cNvPr id="4" name="Metin Yer Tutucusu 3">
            <a:extLst>
              <a:ext uri="{FF2B5EF4-FFF2-40B4-BE49-F238E27FC236}">
                <a16:creationId xmlns:a16="http://schemas.microsoft.com/office/drawing/2014/main" id="{B0F5A80E-5673-5284-3C15-331301D0C9A9}"/>
              </a:ext>
            </a:extLst>
          </p:cNvPr>
          <p:cNvSpPr>
            <a:spLocks noGrp="1"/>
          </p:cNvSpPr>
          <p:nvPr>
            <p:ph type="body" idx="1"/>
          </p:nvPr>
        </p:nvSpPr>
        <p:spPr>
          <a:xfrm>
            <a:off x="1097280" y="1846052"/>
            <a:ext cx="10058400" cy="736282"/>
          </a:xfrm>
        </p:spPr>
        <p:txBody>
          <a:bodyPr/>
          <a:lstStyle/>
          <a:p>
            <a:r>
              <a:rPr lang="tr-TR" dirty="0"/>
              <a:t>Büyük-Küçük Harf Dönüştürme </a:t>
            </a:r>
            <a:r>
              <a:rPr lang="tr-TR" dirty="0" err="1"/>
              <a:t>FonKSiYONLARI</a:t>
            </a:r>
            <a:endParaRPr lang="tr-TR" dirty="0"/>
          </a:p>
        </p:txBody>
      </p:sp>
      <p:sp>
        <p:nvSpPr>
          <p:cNvPr id="5" name="İçerik Yer Tutucusu 4">
            <a:extLst>
              <a:ext uri="{FF2B5EF4-FFF2-40B4-BE49-F238E27FC236}">
                <a16:creationId xmlns:a16="http://schemas.microsoft.com/office/drawing/2014/main" id="{F0C82766-47F2-BEE7-B357-1EA2701B78A8}"/>
              </a:ext>
            </a:extLst>
          </p:cNvPr>
          <p:cNvSpPr>
            <a:spLocks noGrp="1"/>
          </p:cNvSpPr>
          <p:nvPr>
            <p:ph sz="half" idx="2"/>
          </p:nvPr>
        </p:nvSpPr>
        <p:spPr>
          <a:xfrm>
            <a:off x="1097280" y="2582334"/>
            <a:ext cx="10058400" cy="3378200"/>
          </a:xfrm>
        </p:spPr>
        <p:txBody>
          <a:bodyPr/>
          <a:lstStyle/>
          <a:p>
            <a:r>
              <a:rPr lang="tr-TR" dirty="0"/>
              <a:t>LOWER : Bütün harfleri küçük harflere dönüştürür</a:t>
            </a:r>
          </a:p>
          <a:p>
            <a:r>
              <a:rPr lang="tr-TR" dirty="0"/>
              <a:t>UPPER : Bütün harfleri büyük harfe dönüştürür</a:t>
            </a:r>
          </a:p>
          <a:p>
            <a:r>
              <a:rPr lang="tr-TR" dirty="0"/>
              <a:t>INITCAP: İlk harfleri büyük harfe dönüştürür</a:t>
            </a:r>
          </a:p>
        </p:txBody>
      </p:sp>
    </p:spTree>
    <p:extLst>
      <p:ext uri="{BB962C8B-B14F-4D97-AF65-F5344CB8AC3E}">
        <p14:creationId xmlns:p14="http://schemas.microsoft.com/office/powerpoint/2010/main" val="5898243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F90398-BEFF-0D0E-83EA-A4DD10F26264}"/>
              </a:ext>
            </a:extLst>
          </p:cNvPr>
          <p:cNvSpPr>
            <a:spLocks noGrp="1"/>
          </p:cNvSpPr>
          <p:nvPr>
            <p:ph type="title"/>
          </p:nvPr>
        </p:nvSpPr>
        <p:spPr/>
        <p:txBody>
          <a:bodyPr/>
          <a:lstStyle/>
          <a:p>
            <a:r>
              <a:rPr lang="tr-TR" dirty="0"/>
              <a:t>Büyük Küçük Harf Dönüştürme Fonksiyonları</a:t>
            </a:r>
          </a:p>
        </p:txBody>
      </p:sp>
      <p:pic>
        <p:nvPicPr>
          <p:cNvPr id="5" name="İçerik Yer Tutucusu 4">
            <a:extLst>
              <a:ext uri="{FF2B5EF4-FFF2-40B4-BE49-F238E27FC236}">
                <a16:creationId xmlns:a16="http://schemas.microsoft.com/office/drawing/2014/main" id="{A2EA5B58-51B1-B9BC-55B8-723AC2A72E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1" y="2438261"/>
            <a:ext cx="5201246" cy="1925017"/>
          </a:xfrm>
        </p:spPr>
      </p:pic>
      <p:pic>
        <p:nvPicPr>
          <p:cNvPr id="7" name="Resim 6">
            <a:extLst>
              <a:ext uri="{FF2B5EF4-FFF2-40B4-BE49-F238E27FC236}">
                <a16:creationId xmlns:a16="http://schemas.microsoft.com/office/drawing/2014/main" id="{31CB894D-4186-3CB0-563F-A7B37555B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077" y="2095060"/>
            <a:ext cx="5153744" cy="3343742"/>
          </a:xfrm>
          <a:prstGeom prst="rect">
            <a:avLst/>
          </a:prstGeom>
        </p:spPr>
      </p:pic>
    </p:spTree>
    <p:extLst>
      <p:ext uri="{BB962C8B-B14F-4D97-AF65-F5344CB8AC3E}">
        <p14:creationId xmlns:p14="http://schemas.microsoft.com/office/powerpoint/2010/main" val="1381190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776D2A-C45C-CC15-5AD3-E27AF77CF857}"/>
              </a:ext>
            </a:extLst>
          </p:cNvPr>
          <p:cNvSpPr>
            <a:spLocks noGrp="1"/>
          </p:cNvSpPr>
          <p:nvPr>
            <p:ph type="title"/>
          </p:nvPr>
        </p:nvSpPr>
        <p:spPr/>
        <p:txBody>
          <a:bodyPr/>
          <a:lstStyle/>
          <a:p>
            <a:r>
              <a:rPr lang="tr-TR" dirty="0"/>
              <a:t>Karakter İşleme Fonksiyonları</a:t>
            </a:r>
          </a:p>
        </p:txBody>
      </p:sp>
      <p:pic>
        <p:nvPicPr>
          <p:cNvPr id="5" name="İçerik Yer Tutucusu 4">
            <a:extLst>
              <a:ext uri="{FF2B5EF4-FFF2-40B4-BE49-F238E27FC236}">
                <a16:creationId xmlns:a16="http://schemas.microsoft.com/office/drawing/2014/main" id="{4BD55785-FF46-D9BC-3CC1-17308BB95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4006" y="3648515"/>
            <a:ext cx="5662268" cy="2413999"/>
          </a:xfrm>
        </p:spPr>
      </p:pic>
      <p:pic>
        <p:nvPicPr>
          <p:cNvPr id="9" name="Resim 8">
            <a:extLst>
              <a:ext uri="{FF2B5EF4-FFF2-40B4-BE49-F238E27FC236}">
                <a16:creationId xmlns:a16="http://schemas.microsoft.com/office/drawing/2014/main" id="{44E60A1B-3BAC-9C52-0019-68FA508D7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6" y="1897205"/>
            <a:ext cx="5148660" cy="2614958"/>
          </a:xfrm>
          <a:prstGeom prst="rect">
            <a:avLst/>
          </a:prstGeom>
        </p:spPr>
      </p:pic>
    </p:spTree>
    <p:extLst>
      <p:ext uri="{BB962C8B-B14F-4D97-AF65-F5344CB8AC3E}">
        <p14:creationId xmlns:p14="http://schemas.microsoft.com/office/powerpoint/2010/main" val="907811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9BEFE6-FA38-EDD7-9283-2CE06F26D0E6}"/>
              </a:ext>
            </a:extLst>
          </p:cNvPr>
          <p:cNvSpPr>
            <a:spLocks noGrp="1"/>
          </p:cNvSpPr>
          <p:nvPr>
            <p:ph type="title"/>
          </p:nvPr>
        </p:nvSpPr>
        <p:spPr/>
        <p:txBody>
          <a:bodyPr/>
          <a:lstStyle/>
          <a:p>
            <a:r>
              <a:rPr lang="tr-TR" dirty="0"/>
              <a:t>Karakter İşleme Fonksiyonları</a:t>
            </a:r>
          </a:p>
        </p:txBody>
      </p:sp>
      <p:sp>
        <p:nvSpPr>
          <p:cNvPr id="3" name="İçerik Yer Tutucusu 2">
            <a:extLst>
              <a:ext uri="{FF2B5EF4-FFF2-40B4-BE49-F238E27FC236}">
                <a16:creationId xmlns:a16="http://schemas.microsoft.com/office/drawing/2014/main" id="{42A546EA-210E-5B4A-FF0E-0ACD86A95A2C}"/>
              </a:ext>
            </a:extLst>
          </p:cNvPr>
          <p:cNvSpPr>
            <a:spLocks noGrp="1"/>
          </p:cNvSpPr>
          <p:nvPr>
            <p:ph idx="1"/>
          </p:nvPr>
        </p:nvSpPr>
        <p:spPr/>
        <p:txBody>
          <a:bodyPr/>
          <a:lstStyle/>
          <a:p>
            <a:r>
              <a:rPr lang="tr-TR" dirty="0"/>
              <a:t>CONCAT : İki metni birleştirir</a:t>
            </a:r>
          </a:p>
          <a:p>
            <a:r>
              <a:rPr lang="tr-TR" dirty="0"/>
              <a:t>SUBSTR : Bir metni istenilen bölümünü alır</a:t>
            </a:r>
          </a:p>
          <a:p>
            <a:r>
              <a:rPr lang="tr-TR" dirty="0"/>
              <a:t>LENGTH : Metnin karakter uzunluğunu bulur</a:t>
            </a:r>
          </a:p>
          <a:p>
            <a:r>
              <a:rPr lang="tr-TR" dirty="0"/>
              <a:t>INSTR : Metnin içerisinde arana ifadenin ilk bulunduğu indisi döner</a:t>
            </a:r>
          </a:p>
          <a:p>
            <a:r>
              <a:rPr lang="tr-TR" dirty="0"/>
              <a:t>LPAD : Metnin soluna istenilen sayıda karakter ekler</a:t>
            </a:r>
          </a:p>
          <a:p>
            <a:pPr algn="just"/>
            <a:r>
              <a:rPr lang="tr-TR" dirty="0"/>
              <a:t>RPAD : Metnin sağına istenilen sayıda karakter ekler</a:t>
            </a:r>
          </a:p>
          <a:p>
            <a:pPr algn="just"/>
            <a:r>
              <a:rPr lang="tr-TR" dirty="0"/>
              <a:t>TRIM : Metnin sağında ki ve solunda ki boşlukları temizler</a:t>
            </a:r>
          </a:p>
          <a:p>
            <a:pPr algn="just"/>
            <a:r>
              <a:rPr lang="tr-TR" dirty="0"/>
              <a:t>REPLACE : Metnin içindeki bir ifadeyi başka bir ifade ile değiştirir</a:t>
            </a:r>
          </a:p>
        </p:txBody>
      </p:sp>
    </p:spTree>
    <p:extLst>
      <p:ext uri="{BB962C8B-B14F-4D97-AF65-F5344CB8AC3E}">
        <p14:creationId xmlns:p14="http://schemas.microsoft.com/office/powerpoint/2010/main" val="38487017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09EF7D-E0BA-105C-33F9-1D3E2A596C89}"/>
              </a:ext>
            </a:extLst>
          </p:cNvPr>
          <p:cNvSpPr>
            <a:spLocks noGrp="1"/>
          </p:cNvSpPr>
          <p:nvPr>
            <p:ph type="title"/>
          </p:nvPr>
        </p:nvSpPr>
        <p:spPr/>
        <p:txBody>
          <a:bodyPr/>
          <a:lstStyle/>
          <a:p>
            <a:r>
              <a:rPr lang="tr-TR" dirty="0"/>
              <a:t>Sayı Fonksiyonları</a:t>
            </a:r>
          </a:p>
        </p:txBody>
      </p:sp>
      <p:sp>
        <p:nvSpPr>
          <p:cNvPr id="3" name="İçerik Yer Tutucusu 2">
            <a:extLst>
              <a:ext uri="{FF2B5EF4-FFF2-40B4-BE49-F238E27FC236}">
                <a16:creationId xmlns:a16="http://schemas.microsoft.com/office/drawing/2014/main" id="{3F9EA9B2-0EC6-D3FB-8039-C5607150F16F}"/>
              </a:ext>
            </a:extLst>
          </p:cNvPr>
          <p:cNvSpPr>
            <a:spLocks noGrp="1"/>
          </p:cNvSpPr>
          <p:nvPr>
            <p:ph idx="1"/>
          </p:nvPr>
        </p:nvSpPr>
        <p:spPr/>
        <p:txBody>
          <a:bodyPr/>
          <a:lstStyle/>
          <a:p>
            <a:r>
              <a:rPr lang="tr-TR" dirty="0"/>
              <a:t>ROUND: Yuvarlama yapar</a:t>
            </a:r>
          </a:p>
          <a:p>
            <a:r>
              <a:rPr lang="tr-TR" dirty="0"/>
              <a:t>TRUNC: Virgülden sonrasını keser</a:t>
            </a:r>
          </a:p>
          <a:p>
            <a:r>
              <a:rPr lang="tr-TR" dirty="0"/>
              <a:t>MOD: Mod alır</a:t>
            </a:r>
          </a:p>
          <a:p>
            <a:r>
              <a:rPr lang="tr-TR" dirty="0"/>
              <a:t>SIGN: Sayının işaretini belirler</a:t>
            </a:r>
          </a:p>
          <a:p>
            <a:r>
              <a:rPr lang="tr-TR" dirty="0"/>
              <a:t>FLOOR: Bir alt tamsayıya yuvarlar</a:t>
            </a:r>
          </a:p>
          <a:p>
            <a:r>
              <a:rPr lang="tr-TR" dirty="0"/>
              <a:t>CEIL: Bir üst sayıya yuvarlar</a:t>
            </a:r>
          </a:p>
          <a:p>
            <a:r>
              <a:rPr lang="tr-TR" dirty="0"/>
              <a:t>ABS: Mutlak değer alır</a:t>
            </a:r>
          </a:p>
          <a:p>
            <a:r>
              <a:rPr lang="tr-TR" dirty="0"/>
              <a:t>POWER: Üslü sayıları hesaplar</a:t>
            </a:r>
          </a:p>
        </p:txBody>
      </p:sp>
    </p:spTree>
    <p:extLst>
      <p:ext uri="{BB962C8B-B14F-4D97-AF65-F5344CB8AC3E}">
        <p14:creationId xmlns:p14="http://schemas.microsoft.com/office/powerpoint/2010/main" val="4168856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437859-FD65-C883-795E-635F16ACDDF5}"/>
              </a:ext>
            </a:extLst>
          </p:cNvPr>
          <p:cNvSpPr>
            <a:spLocks noGrp="1"/>
          </p:cNvSpPr>
          <p:nvPr>
            <p:ph type="title"/>
          </p:nvPr>
        </p:nvSpPr>
        <p:spPr/>
        <p:txBody>
          <a:bodyPr/>
          <a:lstStyle/>
          <a:p>
            <a:r>
              <a:rPr lang="tr-TR" dirty="0"/>
              <a:t>Sayı Fonksiyonları</a:t>
            </a:r>
          </a:p>
        </p:txBody>
      </p:sp>
      <p:pic>
        <p:nvPicPr>
          <p:cNvPr id="5" name="İçerik Yer Tutucusu 4">
            <a:extLst>
              <a:ext uri="{FF2B5EF4-FFF2-40B4-BE49-F238E27FC236}">
                <a16:creationId xmlns:a16="http://schemas.microsoft.com/office/drawing/2014/main" id="{5A68AC75-ED61-2B14-D7A3-3AD62F7701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1" y="1909551"/>
            <a:ext cx="7241650" cy="2544148"/>
          </a:xfrm>
        </p:spPr>
      </p:pic>
      <p:pic>
        <p:nvPicPr>
          <p:cNvPr id="7" name="Resim 6">
            <a:extLst>
              <a:ext uri="{FF2B5EF4-FFF2-40B4-BE49-F238E27FC236}">
                <a16:creationId xmlns:a16="http://schemas.microsoft.com/office/drawing/2014/main" id="{454B54A3-77E2-3B39-2CD6-94836673B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4518734"/>
            <a:ext cx="9570720" cy="1458304"/>
          </a:xfrm>
          <a:prstGeom prst="rect">
            <a:avLst/>
          </a:prstGeom>
        </p:spPr>
      </p:pic>
    </p:spTree>
    <p:extLst>
      <p:ext uri="{BB962C8B-B14F-4D97-AF65-F5344CB8AC3E}">
        <p14:creationId xmlns:p14="http://schemas.microsoft.com/office/powerpoint/2010/main" val="30713015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F00BED-5E7A-B8CD-D475-8BE17ABC6375}"/>
              </a:ext>
            </a:extLst>
          </p:cNvPr>
          <p:cNvSpPr>
            <a:spLocks noGrp="1"/>
          </p:cNvSpPr>
          <p:nvPr>
            <p:ph type="title"/>
          </p:nvPr>
        </p:nvSpPr>
        <p:spPr/>
        <p:txBody>
          <a:bodyPr/>
          <a:lstStyle/>
          <a:p>
            <a:r>
              <a:rPr lang="tr-TR" dirty="0"/>
              <a:t>Tarih Fonksiyonları</a:t>
            </a:r>
          </a:p>
        </p:txBody>
      </p:sp>
      <p:sp>
        <p:nvSpPr>
          <p:cNvPr id="3" name="İçerik Yer Tutucusu 2">
            <a:extLst>
              <a:ext uri="{FF2B5EF4-FFF2-40B4-BE49-F238E27FC236}">
                <a16:creationId xmlns:a16="http://schemas.microsoft.com/office/drawing/2014/main" id="{E3B2797A-3E7A-BA46-2FAA-2FF47BD14EEF}"/>
              </a:ext>
            </a:extLst>
          </p:cNvPr>
          <p:cNvSpPr>
            <a:spLocks noGrp="1"/>
          </p:cNvSpPr>
          <p:nvPr>
            <p:ph idx="1"/>
          </p:nvPr>
        </p:nvSpPr>
        <p:spPr/>
        <p:txBody>
          <a:bodyPr/>
          <a:lstStyle/>
          <a:p>
            <a:r>
              <a:rPr lang="tr-TR" dirty="0"/>
              <a:t>SYSDATE: O andaki sistem tarihi ve saati getirilir</a:t>
            </a:r>
          </a:p>
          <a:p>
            <a:r>
              <a:rPr lang="tr-TR" dirty="0"/>
              <a:t>MONTHS_BETWEEN: İki tarih arasındaki ay sayısını getirir</a:t>
            </a:r>
          </a:p>
          <a:p>
            <a:r>
              <a:rPr lang="tr-TR" dirty="0"/>
              <a:t>ADD_MONTHS: Bir tarihe ay ekleme</a:t>
            </a:r>
          </a:p>
          <a:p>
            <a:r>
              <a:rPr lang="tr-TR" dirty="0"/>
              <a:t>NEXT_DAY  :  Bir sonraki günü getirir</a:t>
            </a:r>
          </a:p>
          <a:p>
            <a:r>
              <a:rPr lang="tr-TR" dirty="0"/>
              <a:t>LAST_DAY  :  Ayın son gününü getirir</a:t>
            </a:r>
          </a:p>
          <a:p>
            <a:r>
              <a:rPr lang="tr-TR" dirty="0">
                <a:solidFill>
                  <a:srgbClr val="FF0000"/>
                </a:solidFill>
              </a:rPr>
              <a:t>ROUND  :   Tarihi Yuvarlama</a:t>
            </a:r>
          </a:p>
          <a:p>
            <a:r>
              <a:rPr lang="tr-TR" dirty="0">
                <a:solidFill>
                  <a:srgbClr val="FF0000"/>
                </a:solidFill>
              </a:rPr>
              <a:t>TRUNC  :  Tarihi Kesme</a:t>
            </a:r>
          </a:p>
          <a:p>
            <a:endParaRPr lang="tr-TR" dirty="0"/>
          </a:p>
        </p:txBody>
      </p:sp>
    </p:spTree>
    <p:extLst>
      <p:ext uri="{BB962C8B-B14F-4D97-AF65-F5344CB8AC3E}">
        <p14:creationId xmlns:p14="http://schemas.microsoft.com/office/powerpoint/2010/main" val="1520271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0B662D-1869-662C-3B3E-0B9711580F66}"/>
              </a:ext>
            </a:extLst>
          </p:cNvPr>
          <p:cNvSpPr>
            <a:spLocks noGrp="1"/>
          </p:cNvSpPr>
          <p:nvPr>
            <p:ph type="title"/>
          </p:nvPr>
        </p:nvSpPr>
        <p:spPr/>
        <p:txBody>
          <a:bodyPr/>
          <a:lstStyle/>
          <a:p>
            <a:r>
              <a:rPr lang="tr-TR" dirty="0"/>
              <a:t>Tarih Fonksiyonları</a:t>
            </a:r>
          </a:p>
        </p:txBody>
      </p:sp>
      <p:pic>
        <p:nvPicPr>
          <p:cNvPr id="5" name="İçerik Yer Tutucusu 4">
            <a:extLst>
              <a:ext uri="{FF2B5EF4-FFF2-40B4-BE49-F238E27FC236}">
                <a16:creationId xmlns:a16="http://schemas.microsoft.com/office/drawing/2014/main" id="{F4508C4A-FB80-7DE4-2182-A2D4DF9DA9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407" y="1846263"/>
            <a:ext cx="7151511" cy="4022725"/>
          </a:xfrm>
        </p:spPr>
      </p:pic>
      <p:pic>
        <p:nvPicPr>
          <p:cNvPr id="7" name="Resim 6">
            <a:extLst>
              <a:ext uri="{FF2B5EF4-FFF2-40B4-BE49-F238E27FC236}">
                <a16:creationId xmlns:a16="http://schemas.microsoft.com/office/drawing/2014/main" id="{6D3A2534-B180-6E9A-87A3-53387DF6D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14" y="1784187"/>
            <a:ext cx="10536734" cy="4443829"/>
          </a:xfrm>
          <a:prstGeom prst="rect">
            <a:avLst/>
          </a:prstGeom>
        </p:spPr>
      </p:pic>
    </p:spTree>
    <p:extLst>
      <p:ext uri="{BB962C8B-B14F-4D97-AF65-F5344CB8AC3E}">
        <p14:creationId xmlns:p14="http://schemas.microsoft.com/office/powerpoint/2010/main" val="276409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1FE679-D398-D4C3-2EFD-5531B0C6B618}"/>
              </a:ext>
            </a:extLst>
          </p:cNvPr>
          <p:cNvSpPr>
            <a:spLocks noGrp="1"/>
          </p:cNvSpPr>
          <p:nvPr>
            <p:ph type="title"/>
          </p:nvPr>
        </p:nvSpPr>
        <p:spPr/>
        <p:txBody>
          <a:bodyPr/>
          <a:lstStyle/>
          <a:p>
            <a:r>
              <a:rPr lang="tr-TR" dirty="0" err="1"/>
              <a:t>PostgreSQL</a:t>
            </a:r>
            <a:endParaRPr lang="tr-TR" dirty="0"/>
          </a:p>
        </p:txBody>
      </p:sp>
      <p:sp>
        <p:nvSpPr>
          <p:cNvPr id="3" name="İçerik Yer Tutucusu 2">
            <a:extLst>
              <a:ext uri="{FF2B5EF4-FFF2-40B4-BE49-F238E27FC236}">
                <a16:creationId xmlns:a16="http://schemas.microsoft.com/office/drawing/2014/main" id="{A977C2E2-F943-81C3-FA4A-23476BBCAE63}"/>
              </a:ext>
            </a:extLst>
          </p:cNvPr>
          <p:cNvSpPr>
            <a:spLocks noGrp="1"/>
          </p:cNvSpPr>
          <p:nvPr>
            <p:ph idx="1"/>
          </p:nvPr>
        </p:nvSpPr>
        <p:spPr/>
        <p:txBody>
          <a:bodyPr/>
          <a:lstStyle/>
          <a:p>
            <a:pPr algn="l"/>
            <a:r>
              <a:rPr lang="tr-TR" b="0" i="0" dirty="0">
                <a:solidFill>
                  <a:schemeClr val="tx1"/>
                </a:solidFill>
                <a:effectLst/>
                <a:latin typeface="Lato" panose="020F0502020204030203" pitchFamily="34" charset="0"/>
              </a:rPr>
              <a:t>      California Üniversitesi’nde 1977 yılında temelleri atılan </a:t>
            </a:r>
            <a:r>
              <a:rPr lang="tr-TR" b="0" i="0" dirty="0" err="1">
                <a:solidFill>
                  <a:schemeClr val="tx1"/>
                </a:solidFill>
                <a:effectLst/>
                <a:latin typeface="Lato" panose="020F0502020204030203" pitchFamily="34" charset="0"/>
              </a:rPr>
              <a:t>PostgreSQL</a:t>
            </a:r>
            <a:r>
              <a:rPr lang="tr-TR" b="0" i="0" dirty="0">
                <a:solidFill>
                  <a:schemeClr val="tx1"/>
                </a:solidFill>
                <a:effectLst/>
                <a:latin typeface="Lato" panose="020F0502020204030203" pitchFamily="34" charset="0"/>
              </a:rPr>
              <a:t> yaklaşık 40 yıldan beri geliştirilmeye devam ediyor. Performansı yüksek, güvenli ve platform bağımsız çalışan </a:t>
            </a:r>
            <a:r>
              <a:rPr lang="tr-TR" b="0" i="0" dirty="0" err="1">
                <a:solidFill>
                  <a:schemeClr val="tx1"/>
                </a:solidFill>
                <a:effectLst/>
                <a:latin typeface="Lato" panose="020F0502020204030203" pitchFamily="34" charset="0"/>
              </a:rPr>
              <a:t>PostgreSQL</a:t>
            </a:r>
            <a:r>
              <a:rPr lang="tr-TR" b="0" i="0" dirty="0">
                <a:solidFill>
                  <a:schemeClr val="tx1"/>
                </a:solidFill>
                <a:effectLst/>
                <a:latin typeface="Lato" panose="020F0502020204030203" pitchFamily="34" charset="0"/>
              </a:rPr>
              <a:t> açık kaynaklı, obje tabanlı, ilişkisel bir veri tabanıdır.</a:t>
            </a:r>
          </a:p>
          <a:p>
            <a:pPr algn="l"/>
            <a:r>
              <a:rPr lang="tr-TR" b="0" i="0" dirty="0">
                <a:solidFill>
                  <a:schemeClr val="tx1"/>
                </a:solidFill>
                <a:effectLst/>
                <a:latin typeface="Lato" panose="020F0502020204030203" pitchFamily="34" charset="0"/>
              </a:rPr>
              <a:t>       Birçok büyük şirketinde tercihi olan </a:t>
            </a:r>
            <a:r>
              <a:rPr lang="tr-TR" b="0" i="0" dirty="0" err="1">
                <a:solidFill>
                  <a:schemeClr val="tx1"/>
                </a:solidFill>
                <a:effectLst/>
                <a:latin typeface="Lato" panose="020F0502020204030203" pitchFamily="34" charset="0"/>
              </a:rPr>
              <a:t>PostgreSQL’i</a:t>
            </a:r>
            <a:r>
              <a:rPr lang="tr-TR" b="0" i="0" dirty="0">
                <a:solidFill>
                  <a:schemeClr val="tx1"/>
                </a:solidFill>
                <a:effectLst/>
                <a:latin typeface="Lato" panose="020F0502020204030203" pitchFamily="34" charset="0"/>
              </a:rPr>
              <a:t> </a:t>
            </a:r>
            <a:r>
              <a:rPr lang="tr-TR" b="0" i="0" u="sng" dirty="0">
                <a:solidFill>
                  <a:schemeClr val="tx1"/>
                </a:solidFill>
                <a:effectLst/>
                <a:latin typeface="Lato" panose="020F0502020204030203" pitchFamily="34" charset="0"/>
                <a:hlinkClick r:id="rId2">
                  <a:extLst>
                    <a:ext uri="{A12FA001-AC4F-418D-AE19-62706E023703}">
                      <ahyp:hlinkClr xmlns:ahyp="http://schemas.microsoft.com/office/drawing/2018/hyperlinkcolor" val="tx"/>
                    </a:ext>
                  </a:extLst>
                </a:hlinkClick>
              </a:rPr>
              <a:t>kullananlar</a:t>
            </a:r>
            <a:r>
              <a:rPr lang="tr-TR" b="0" i="0" dirty="0">
                <a:solidFill>
                  <a:schemeClr val="tx1"/>
                </a:solidFill>
                <a:effectLst/>
                <a:latin typeface="Lato" panose="020F0502020204030203" pitchFamily="34" charset="0"/>
              </a:rPr>
              <a:t> arasında Uber, Netflix ve </a:t>
            </a:r>
            <a:r>
              <a:rPr lang="tr-TR" b="0" i="0" dirty="0" err="1">
                <a:solidFill>
                  <a:schemeClr val="tx1"/>
                </a:solidFill>
                <a:effectLst/>
                <a:latin typeface="Lato" panose="020F0502020204030203" pitchFamily="34" charset="0"/>
              </a:rPr>
              <a:t>Instgram</a:t>
            </a:r>
            <a:r>
              <a:rPr lang="tr-TR" b="0" i="0" dirty="0">
                <a:solidFill>
                  <a:schemeClr val="tx1"/>
                </a:solidFill>
                <a:effectLst/>
                <a:latin typeface="Lato" panose="020F0502020204030203" pitchFamily="34" charset="0"/>
              </a:rPr>
              <a:t> da bulunuyor. Bu sebeple </a:t>
            </a:r>
            <a:r>
              <a:rPr lang="tr-TR" b="0" i="0" dirty="0" err="1">
                <a:solidFill>
                  <a:schemeClr val="tx1"/>
                </a:solidFill>
                <a:effectLst/>
                <a:latin typeface="Lato" panose="020F0502020204030203" pitchFamily="34" charset="0"/>
              </a:rPr>
              <a:t>PostgreSQL’in</a:t>
            </a:r>
            <a:r>
              <a:rPr lang="tr-TR" b="0" i="0" dirty="0">
                <a:solidFill>
                  <a:schemeClr val="tx1"/>
                </a:solidFill>
                <a:effectLst/>
                <a:latin typeface="Lato" panose="020F0502020204030203" pitchFamily="34" charset="0"/>
              </a:rPr>
              <a:t> ikinci olmamasına şaşırmamak gerekir</a:t>
            </a:r>
            <a:r>
              <a:rPr lang="tr-TR" b="0" i="0" dirty="0">
                <a:solidFill>
                  <a:srgbClr val="636363"/>
                </a:solidFill>
                <a:effectLst/>
                <a:latin typeface="Lato" panose="020F0502020204030203" pitchFamily="34" charset="0"/>
              </a:rPr>
              <a:t>.</a:t>
            </a:r>
          </a:p>
          <a:p>
            <a:endParaRPr lang="tr-TR" dirty="0"/>
          </a:p>
        </p:txBody>
      </p:sp>
      <p:pic>
        <p:nvPicPr>
          <p:cNvPr id="5" name="Resim 4">
            <a:extLst>
              <a:ext uri="{FF2B5EF4-FFF2-40B4-BE49-F238E27FC236}">
                <a16:creationId xmlns:a16="http://schemas.microsoft.com/office/drawing/2014/main" id="{FFD9BCC4-4C03-C6C8-6BD9-8C9C874D1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788" y="3592390"/>
            <a:ext cx="5612424" cy="2635102"/>
          </a:xfrm>
          <a:prstGeom prst="rect">
            <a:avLst/>
          </a:prstGeom>
        </p:spPr>
      </p:pic>
    </p:spTree>
    <p:extLst>
      <p:ext uri="{BB962C8B-B14F-4D97-AF65-F5344CB8AC3E}">
        <p14:creationId xmlns:p14="http://schemas.microsoft.com/office/powerpoint/2010/main" val="1780162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AF37AC-39D5-504E-4F04-A7D14762A387}"/>
              </a:ext>
            </a:extLst>
          </p:cNvPr>
          <p:cNvSpPr>
            <a:spLocks noGrp="1"/>
          </p:cNvSpPr>
          <p:nvPr>
            <p:ph type="title"/>
          </p:nvPr>
        </p:nvSpPr>
        <p:spPr/>
        <p:txBody>
          <a:bodyPr/>
          <a:lstStyle/>
          <a:p>
            <a:r>
              <a:rPr lang="tr-TR" dirty="0"/>
              <a:t>Aritmetik İşlemler ve Tarih</a:t>
            </a:r>
          </a:p>
        </p:txBody>
      </p:sp>
      <p:pic>
        <p:nvPicPr>
          <p:cNvPr id="5" name="İçerik Yer Tutucusu 4">
            <a:extLst>
              <a:ext uri="{FF2B5EF4-FFF2-40B4-BE49-F238E27FC236}">
                <a16:creationId xmlns:a16="http://schemas.microsoft.com/office/drawing/2014/main" id="{456038C0-A8E7-C6E3-1BBC-E82C275AB4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5362" y="2116099"/>
            <a:ext cx="6597093" cy="1705461"/>
          </a:xfrm>
        </p:spPr>
      </p:pic>
      <p:pic>
        <p:nvPicPr>
          <p:cNvPr id="7" name="Resim 6">
            <a:extLst>
              <a:ext uri="{FF2B5EF4-FFF2-40B4-BE49-F238E27FC236}">
                <a16:creationId xmlns:a16="http://schemas.microsoft.com/office/drawing/2014/main" id="{11B0D25C-B150-A041-46A4-ED1362F32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604" y="4558373"/>
            <a:ext cx="6373114" cy="1419423"/>
          </a:xfrm>
          <a:prstGeom prst="rect">
            <a:avLst/>
          </a:prstGeom>
        </p:spPr>
      </p:pic>
      <p:pic>
        <p:nvPicPr>
          <p:cNvPr id="9" name="Resim 8">
            <a:extLst>
              <a:ext uri="{FF2B5EF4-FFF2-40B4-BE49-F238E27FC236}">
                <a16:creationId xmlns:a16="http://schemas.microsoft.com/office/drawing/2014/main" id="{4AD2EA19-EE0B-AE3B-9618-B3F12FD9C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080" y="4369393"/>
            <a:ext cx="3655321" cy="1351029"/>
          </a:xfrm>
          <a:prstGeom prst="rect">
            <a:avLst/>
          </a:prstGeom>
        </p:spPr>
      </p:pic>
    </p:spTree>
    <p:extLst>
      <p:ext uri="{BB962C8B-B14F-4D97-AF65-F5344CB8AC3E}">
        <p14:creationId xmlns:p14="http://schemas.microsoft.com/office/powerpoint/2010/main" val="35555498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A64FFC-9737-996A-1AE9-C5A8EEBED73C}"/>
              </a:ext>
            </a:extLst>
          </p:cNvPr>
          <p:cNvSpPr>
            <a:spLocks noGrp="1"/>
          </p:cNvSpPr>
          <p:nvPr>
            <p:ph type="title"/>
          </p:nvPr>
        </p:nvSpPr>
        <p:spPr/>
        <p:txBody>
          <a:bodyPr/>
          <a:lstStyle/>
          <a:p>
            <a:r>
              <a:rPr lang="tr-TR" dirty="0"/>
              <a:t>TO_CHAR Fonksiyonu(Tarih)</a:t>
            </a:r>
          </a:p>
        </p:txBody>
      </p:sp>
      <p:sp>
        <p:nvSpPr>
          <p:cNvPr id="3" name="İçerik Yer Tutucusu 2">
            <a:extLst>
              <a:ext uri="{FF2B5EF4-FFF2-40B4-BE49-F238E27FC236}">
                <a16:creationId xmlns:a16="http://schemas.microsoft.com/office/drawing/2014/main" id="{253FD045-09B5-FC45-D94B-B56C847BFA06}"/>
              </a:ext>
            </a:extLst>
          </p:cNvPr>
          <p:cNvSpPr>
            <a:spLocks noGrp="1"/>
          </p:cNvSpPr>
          <p:nvPr>
            <p:ph idx="1"/>
          </p:nvPr>
        </p:nvSpPr>
        <p:spPr/>
        <p:txBody>
          <a:bodyPr/>
          <a:lstStyle/>
          <a:p>
            <a:r>
              <a:rPr lang="tr-TR" dirty="0"/>
              <a:t>Kullanımı : TO_CHAR(tarih, ’format’)</a:t>
            </a:r>
          </a:p>
          <a:p>
            <a:r>
              <a:rPr lang="tr-TR" dirty="0"/>
              <a:t>Büyük küçük harfi ayırt eder ve tek tırnak içinde yazılmalıdır</a:t>
            </a:r>
          </a:p>
          <a:p>
            <a:r>
              <a:rPr lang="tr-TR" dirty="0"/>
              <a:t>Geçerli herhangi bir tarih formatı içermelidir</a:t>
            </a:r>
          </a:p>
          <a:p>
            <a:endParaRPr lang="tr-TR" dirty="0"/>
          </a:p>
        </p:txBody>
      </p:sp>
      <p:pic>
        <p:nvPicPr>
          <p:cNvPr id="5" name="Resim 4">
            <a:extLst>
              <a:ext uri="{FF2B5EF4-FFF2-40B4-BE49-F238E27FC236}">
                <a16:creationId xmlns:a16="http://schemas.microsoft.com/office/drawing/2014/main" id="{7184BC92-6CC1-F917-4939-D3E1D7B45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38" y="3176265"/>
            <a:ext cx="4615382" cy="3145808"/>
          </a:xfrm>
          <a:prstGeom prst="rect">
            <a:avLst/>
          </a:prstGeom>
        </p:spPr>
      </p:pic>
      <p:pic>
        <p:nvPicPr>
          <p:cNvPr id="7" name="Resim 6">
            <a:extLst>
              <a:ext uri="{FF2B5EF4-FFF2-40B4-BE49-F238E27FC236}">
                <a16:creationId xmlns:a16="http://schemas.microsoft.com/office/drawing/2014/main" id="{AD820159-9553-2052-E5E4-319C1D666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947" y="3176265"/>
            <a:ext cx="2602013" cy="1920799"/>
          </a:xfrm>
          <a:prstGeom prst="rect">
            <a:avLst/>
          </a:prstGeom>
        </p:spPr>
      </p:pic>
    </p:spTree>
    <p:extLst>
      <p:ext uri="{BB962C8B-B14F-4D97-AF65-F5344CB8AC3E}">
        <p14:creationId xmlns:p14="http://schemas.microsoft.com/office/powerpoint/2010/main" val="3023169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EF1EF8-68E6-45F5-458C-9B153D45B0BB}"/>
              </a:ext>
            </a:extLst>
          </p:cNvPr>
          <p:cNvSpPr>
            <a:spLocks noGrp="1"/>
          </p:cNvSpPr>
          <p:nvPr>
            <p:ph type="title"/>
          </p:nvPr>
        </p:nvSpPr>
        <p:spPr/>
        <p:txBody>
          <a:bodyPr/>
          <a:lstStyle/>
          <a:p>
            <a:r>
              <a:rPr lang="tr-TR" dirty="0"/>
              <a:t>TO_CHAR Fonksiyonu(Tarih)</a:t>
            </a:r>
          </a:p>
        </p:txBody>
      </p:sp>
      <p:pic>
        <p:nvPicPr>
          <p:cNvPr id="5" name="İçerik Yer Tutucusu 4">
            <a:extLst>
              <a:ext uri="{FF2B5EF4-FFF2-40B4-BE49-F238E27FC236}">
                <a16:creationId xmlns:a16="http://schemas.microsoft.com/office/drawing/2014/main" id="{47E0D5C3-611B-0F24-4EE4-7561BC1AF4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4771930"/>
            <a:ext cx="9469171" cy="1371791"/>
          </a:xfrm>
        </p:spPr>
      </p:pic>
      <p:pic>
        <p:nvPicPr>
          <p:cNvPr id="7" name="Resim 6">
            <a:extLst>
              <a:ext uri="{FF2B5EF4-FFF2-40B4-BE49-F238E27FC236}">
                <a16:creationId xmlns:a16="http://schemas.microsoft.com/office/drawing/2014/main" id="{A2BC5DAE-A5C3-9914-274E-025C4995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61900"/>
            <a:ext cx="9308990" cy="3124636"/>
          </a:xfrm>
          <a:prstGeom prst="rect">
            <a:avLst/>
          </a:prstGeom>
        </p:spPr>
      </p:pic>
    </p:spTree>
    <p:extLst>
      <p:ext uri="{BB962C8B-B14F-4D97-AF65-F5344CB8AC3E}">
        <p14:creationId xmlns:p14="http://schemas.microsoft.com/office/powerpoint/2010/main" val="2148696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B1F8D0-CEA3-0A45-7F82-1A3D87584E92}"/>
              </a:ext>
            </a:extLst>
          </p:cNvPr>
          <p:cNvSpPr>
            <a:spLocks noGrp="1"/>
          </p:cNvSpPr>
          <p:nvPr>
            <p:ph type="title"/>
          </p:nvPr>
        </p:nvSpPr>
        <p:spPr/>
        <p:txBody>
          <a:bodyPr/>
          <a:lstStyle/>
          <a:p>
            <a:r>
              <a:rPr lang="tr-TR" dirty="0"/>
              <a:t>İç-İçe Fonksiyonlar</a:t>
            </a:r>
          </a:p>
        </p:txBody>
      </p:sp>
      <p:sp>
        <p:nvSpPr>
          <p:cNvPr id="3" name="İçerik Yer Tutucusu 2">
            <a:extLst>
              <a:ext uri="{FF2B5EF4-FFF2-40B4-BE49-F238E27FC236}">
                <a16:creationId xmlns:a16="http://schemas.microsoft.com/office/drawing/2014/main" id="{3C6CC1F4-8AF7-9D47-0CCC-99E92AD27448}"/>
              </a:ext>
            </a:extLst>
          </p:cNvPr>
          <p:cNvSpPr>
            <a:spLocks noGrp="1"/>
          </p:cNvSpPr>
          <p:nvPr>
            <p:ph sz="half" idx="1"/>
          </p:nvPr>
        </p:nvSpPr>
        <p:spPr/>
        <p:txBody>
          <a:bodyPr/>
          <a:lstStyle/>
          <a:p>
            <a:r>
              <a:rPr lang="tr-TR" dirty="0"/>
              <a:t>Fonksiyonlar iç-içe çağırılabilir</a:t>
            </a:r>
          </a:p>
          <a:p>
            <a:r>
              <a:rPr lang="tr-TR" dirty="0"/>
              <a:t>Aşağıdaki şekilde en içteki fonksiyon en önce çalışır</a:t>
            </a:r>
          </a:p>
          <a:p>
            <a:r>
              <a:rPr lang="tr-TR" dirty="0"/>
              <a:t>İten dışa doğru sonuçlar aktarılır</a:t>
            </a:r>
          </a:p>
          <a:p>
            <a:endParaRPr lang="tr-TR" dirty="0"/>
          </a:p>
          <a:p>
            <a:pPr marL="201168" lvl="1" indent="0">
              <a:buNone/>
            </a:pPr>
            <a:endParaRPr lang="tr-TR" dirty="0"/>
          </a:p>
        </p:txBody>
      </p:sp>
      <p:sp>
        <p:nvSpPr>
          <p:cNvPr id="4" name="İçerik Yer Tutucusu 3">
            <a:extLst>
              <a:ext uri="{FF2B5EF4-FFF2-40B4-BE49-F238E27FC236}">
                <a16:creationId xmlns:a16="http://schemas.microsoft.com/office/drawing/2014/main" id="{20B50912-20E8-E9D2-66D7-643C6C06448A}"/>
              </a:ext>
            </a:extLst>
          </p:cNvPr>
          <p:cNvSpPr>
            <a:spLocks noGrp="1"/>
          </p:cNvSpPr>
          <p:nvPr>
            <p:ph sz="half" idx="2"/>
          </p:nvPr>
        </p:nvSpPr>
        <p:spPr>
          <a:xfrm>
            <a:off x="1152275" y="3429000"/>
            <a:ext cx="9810585" cy="556592"/>
          </a:xfrm>
        </p:spPr>
        <p:txBody>
          <a:bodyPr>
            <a:noAutofit/>
          </a:bodyPr>
          <a:lstStyle/>
          <a:p>
            <a:r>
              <a:rPr lang="tr-TR" sz="4800" dirty="0"/>
              <a:t>F3(</a:t>
            </a:r>
            <a:r>
              <a:rPr lang="tr-TR" sz="4800" dirty="0">
                <a:solidFill>
                  <a:srgbClr val="FF0000"/>
                </a:solidFill>
              </a:rPr>
              <a:t>F2(</a:t>
            </a:r>
            <a:r>
              <a:rPr lang="tr-TR" sz="4800" dirty="0">
                <a:solidFill>
                  <a:srgbClr val="00B050"/>
                </a:solidFill>
              </a:rPr>
              <a:t>F1(col,arg1</a:t>
            </a:r>
            <a:r>
              <a:rPr lang="tr-TR" sz="4800" dirty="0">
                <a:solidFill>
                  <a:srgbClr val="FF0000"/>
                </a:solidFill>
              </a:rPr>
              <a:t>),arg2)</a:t>
            </a:r>
            <a:r>
              <a:rPr lang="tr-TR" sz="4800" dirty="0">
                <a:solidFill>
                  <a:schemeClr val="tx1"/>
                </a:solidFill>
              </a:rPr>
              <a:t>,arg3</a:t>
            </a:r>
            <a:r>
              <a:rPr lang="tr-TR" sz="4800" dirty="0"/>
              <a:t>)</a:t>
            </a:r>
          </a:p>
        </p:txBody>
      </p:sp>
    </p:spTree>
    <p:extLst>
      <p:ext uri="{BB962C8B-B14F-4D97-AF65-F5344CB8AC3E}">
        <p14:creationId xmlns:p14="http://schemas.microsoft.com/office/powerpoint/2010/main" val="2684172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A706DF-D5E0-6D23-3EA7-454307FECD1C}"/>
              </a:ext>
            </a:extLst>
          </p:cNvPr>
          <p:cNvSpPr>
            <a:spLocks noGrp="1"/>
          </p:cNvSpPr>
          <p:nvPr>
            <p:ph type="title"/>
          </p:nvPr>
        </p:nvSpPr>
        <p:spPr>
          <a:xfrm>
            <a:off x="1097280" y="286603"/>
            <a:ext cx="6191543" cy="1366351"/>
          </a:xfrm>
        </p:spPr>
        <p:txBody>
          <a:bodyPr>
            <a:normAutofit/>
          </a:bodyPr>
          <a:lstStyle/>
          <a:p>
            <a:r>
              <a:rPr lang="tr-TR" dirty="0"/>
              <a:t>İç-İçe Fonksiyonlar</a:t>
            </a:r>
          </a:p>
        </p:txBody>
      </p:sp>
      <mc:AlternateContent xmlns:mc="http://schemas.openxmlformats.org/markup-compatibility/2006" xmlns:p14="http://schemas.microsoft.com/office/powerpoint/2010/main">
        <mc:Choice Requires="p14">
          <p:contentPart p14:bwMode="auto" r:id="rId2">
            <p14:nvContentPartPr>
              <p14:cNvPr id="8" name="Mürekkep 7">
                <a:extLst>
                  <a:ext uri="{FF2B5EF4-FFF2-40B4-BE49-F238E27FC236}">
                    <a16:creationId xmlns:a16="http://schemas.microsoft.com/office/drawing/2014/main" id="{F552C40E-EFF2-AC0D-DB89-3CBBF52BEA07}"/>
                  </a:ext>
                </a:extLst>
              </p14:cNvPr>
              <p14:cNvContentPartPr/>
              <p14:nvPr/>
            </p14:nvContentPartPr>
            <p14:xfrm>
              <a:off x="6549480" y="2554231"/>
              <a:ext cx="360" cy="360"/>
            </p14:xfrm>
          </p:contentPart>
        </mc:Choice>
        <mc:Fallback xmlns="">
          <p:pic>
            <p:nvPicPr>
              <p:cNvPr id="8" name="Mürekkep 7">
                <a:extLst>
                  <a:ext uri="{FF2B5EF4-FFF2-40B4-BE49-F238E27FC236}">
                    <a16:creationId xmlns:a16="http://schemas.microsoft.com/office/drawing/2014/main" id="{F552C40E-EFF2-AC0D-DB89-3CBBF52BEA07}"/>
                  </a:ext>
                </a:extLst>
              </p:cNvPr>
              <p:cNvPicPr/>
              <p:nvPr/>
            </p:nvPicPr>
            <p:blipFill>
              <a:blip r:embed="rId3"/>
              <a:stretch>
                <a:fillRect/>
              </a:stretch>
            </p:blipFill>
            <p:spPr>
              <a:xfrm>
                <a:off x="6540840" y="2545591"/>
                <a:ext cx="18000" cy="18000"/>
              </a:xfrm>
              <a:prstGeom prst="rect">
                <a:avLst/>
              </a:prstGeom>
            </p:spPr>
          </p:pic>
        </mc:Fallback>
      </mc:AlternateContent>
      <p:pic>
        <p:nvPicPr>
          <p:cNvPr id="15" name="İçerik Yer Tutucusu 14">
            <a:extLst>
              <a:ext uri="{FF2B5EF4-FFF2-40B4-BE49-F238E27FC236}">
                <a16:creationId xmlns:a16="http://schemas.microsoft.com/office/drawing/2014/main" id="{D6EB448E-602F-EFEA-B45F-D04A52AFE3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97280" y="2224967"/>
            <a:ext cx="6487430" cy="1629002"/>
          </a:xfrm>
        </p:spPr>
      </p:pic>
      <p:pic>
        <p:nvPicPr>
          <p:cNvPr id="17" name="Resim 16">
            <a:extLst>
              <a:ext uri="{FF2B5EF4-FFF2-40B4-BE49-F238E27FC236}">
                <a16:creationId xmlns:a16="http://schemas.microsoft.com/office/drawing/2014/main" id="{DF0D4A24-ECE5-9E3F-422C-9C5299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 y="3520546"/>
            <a:ext cx="2781688" cy="2619741"/>
          </a:xfrm>
          <a:prstGeom prst="rect">
            <a:avLst/>
          </a:prstGeom>
        </p:spPr>
      </p:pic>
    </p:spTree>
    <p:extLst>
      <p:ext uri="{BB962C8B-B14F-4D97-AF65-F5344CB8AC3E}">
        <p14:creationId xmlns:p14="http://schemas.microsoft.com/office/powerpoint/2010/main" val="15375999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412716-361F-82A2-D4E7-83EA5A9A3246}"/>
              </a:ext>
            </a:extLst>
          </p:cNvPr>
          <p:cNvSpPr>
            <a:spLocks noGrp="1"/>
          </p:cNvSpPr>
          <p:nvPr>
            <p:ph type="title"/>
          </p:nvPr>
        </p:nvSpPr>
        <p:spPr/>
        <p:txBody>
          <a:bodyPr/>
          <a:lstStyle/>
          <a:p>
            <a:r>
              <a:rPr lang="tr-TR" dirty="0"/>
              <a:t>NVL  FONKSİYONU</a:t>
            </a:r>
          </a:p>
        </p:txBody>
      </p:sp>
      <p:sp>
        <p:nvSpPr>
          <p:cNvPr id="3" name="İçerik Yer Tutucusu 2">
            <a:extLst>
              <a:ext uri="{FF2B5EF4-FFF2-40B4-BE49-F238E27FC236}">
                <a16:creationId xmlns:a16="http://schemas.microsoft.com/office/drawing/2014/main" id="{9F91E4CE-6DB5-45E4-E49A-A30B75CDA3BE}"/>
              </a:ext>
            </a:extLst>
          </p:cNvPr>
          <p:cNvSpPr>
            <a:spLocks noGrp="1"/>
          </p:cNvSpPr>
          <p:nvPr>
            <p:ph idx="1"/>
          </p:nvPr>
        </p:nvSpPr>
        <p:spPr/>
        <p:txBody>
          <a:bodyPr/>
          <a:lstStyle/>
          <a:p>
            <a:r>
              <a:rPr lang="tr-TR" dirty="0" err="1"/>
              <a:t>Null</a:t>
            </a:r>
            <a:r>
              <a:rPr lang="tr-TR" dirty="0"/>
              <a:t> değerini gerçek değerlere dönüştürür</a:t>
            </a:r>
          </a:p>
          <a:p>
            <a:r>
              <a:rPr lang="tr-TR" dirty="0"/>
              <a:t>Tarih, Karakter ve sayı tiplerinde kullanılır</a:t>
            </a:r>
          </a:p>
          <a:p>
            <a:r>
              <a:rPr lang="tr-TR" dirty="0"/>
              <a:t>Data tipleri uyumlu olmalıdır</a:t>
            </a:r>
          </a:p>
          <a:p>
            <a:r>
              <a:rPr lang="tr-TR" dirty="0"/>
              <a:t>NVL(expr1,expr2)</a:t>
            </a:r>
          </a:p>
        </p:txBody>
      </p:sp>
      <p:pic>
        <p:nvPicPr>
          <p:cNvPr id="5" name="Resim 4">
            <a:extLst>
              <a:ext uri="{FF2B5EF4-FFF2-40B4-BE49-F238E27FC236}">
                <a16:creationId xmlns:a16="http://schemas.microsoft.com/office/drawing/2014/main" id="{FFE0159E-B3EB-4B32-CAF9-DDCE81883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626" y="3857414"/>
            <a:ext cx="4568374" cy="1619476"/>
          </a:xfrm>
          <a:prstGeom prst="rect">
            <a:avLst/>
          </a:prstGeom>
        </p:spPr>
      </p:pic>
      <p:pic>
        <p:nvPicPr>
          <p:cNvPr id="7" name="Resim 6">
            <a:extLst>
              <a:ext uri="{FF2B5EF4-FFF2-40B4-BE49-F238E27FC236}">
                <a16:creationId xmlns:a16="http://schemas.microsoft.com/office/drawing/2014/main" id="{8D560C31-BFD7-0496-5298-735D38962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62" y="4040778"/>
            <a:ext cx="6592220" cy="1619476"/>
          </a:xfrm>
          <a:prstGeom prst="rect">
            <a:avLst/>
          </a:prstGeom>
        </p:spPr>
      </p:pic>
    </p:spTree>
    <p:extLst>
      <p:ext uri="{BB962C8B-B14F-4D97-AF65-F5344CB8AC3E}">
        <p14:creationId xmlns:p14="http://schemas.microsoft.com/office/powerpoint/2010/main" val="2459012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ED9236-DA5B-277D-2FE6-6C6BF9C80A4B}"/>
              </a:ext>
            </a:extLst>
          </p:cNvPr>
          <p:cNvSpPr>
            <a:spLocks noGrp="1"/>
          </p:cNvSpPr>
          <p:nvPr>
            <p:ph type="title"/>
          </p:nvPr>
        </p:nvSpPr>
        <p:spPr/>
        <p:txBody>
          <a:bodyPr/>
          <a:lstStyle/>
          <a:p>
            <a:r>
              <a:rPr lang="tr-TR" dirty="0"/>
              <a:t>NULLIF Fonksiyonu</a:t>
            </a:r>
          </a:p>
        </p:txBody>
      </p:sp>
      <p:sp>
        <p:nvSpPr>
          <p:cNvPr id="3" name="İçerik Yer Tutucusu 2">
            <a:extLst>
              <a:ext uri="{FF2B5EF4-FFF2-40B4-BE49-F238E27FC236}">
                <a16:creationId xmlns:a16="http://schemas.microsoft.com/office/drawing/2014/main" id="{0DD37F44-E85F-A7A1-BC82-C7F7B89715C8}"/>
              </a:ext>
            </a:extLst>
          </p:cNvPr>
          <p:cNvSpPr>
            <a:spLocks noGrp="1"/>
          </p:cNvSpPr>
          <p:nvPr>
            <p:ph idx="1"/>
          </p:nvPr>
        </p:nvSpPr>
        <p:spPr/>
        <p:txBody>
          <a:bodyPr/>
          <a:lstStyle/>
          <a:p>
            <a:r>
              <a:rPr lang="tr-TR" dirty="0"/>
              <a:t>Bu fonksiyon 2 parametre alır</a:t>
            </a:r>
          </a:p>
          <a:p>
            <a:r>
              <a:rPr lang="tr-TR" dirty="0"/>
              <a:t>Aldığı 2 parametre birbirine eşit ise </a:t>
            </a:r>
            <a:r>
              <a:rPr lang="tr-TR" dirty="0" err="1"/>
              <a:t>Null</a:t>
            </a:r>
            <a:r>
              <a:rPr lang="tr-TR" dirty="0"/>
              <a:t>, değil ise ilk parametreyi geri döner</a:t>
            </a:r>
          </a:p>
          <a:p>
            <a:r>
              <a:rPr lang="tr-TR" dirty="0"/>
              <a:t>NULLIF(expr1,expr2)</a:t>
            </a:r>
          </a:p>
        </p:txBody>
      </p:sp>
      <p:pic>
        <p:nvPicPr>
          <p:cNvPr id="7" name="Resim 6">
            <a:extLst>
              <a:ext uri="{FF2B5EF4-FFF2-40B4-BE49-F238E27FC236}">
                <a16:creationId xmlns:a16="http://schemas.microsoft.com/office/drawing/2014/main" id="{E0F3F4D6-8C99-CA39-D67B-E5950D6C7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3325765"/>
            <a:ext cx="5039428" cy="1657581"/>
          </a:xfrm>
          <a:prstGeom prst="rect">
            <a:avLst/>
          </a:prstGeom>
        </p:spPr>
      </p:pic>
      <p:pic>
        <p:nvPicPr>
          <p:cNvPr id="9" name="Resim 8">
            <a:extLst>
              <a:ext uri="{FF2B5EF4-FFF2-40B4-BE49-F238E27FC236}">
                <a16:creationId xmlns:a16="http://schemas.microsoft.com/office/drawing/2014/main" id="{FADBF14A-A86D-184B-E309-69C74461B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 y="4345088"/>
            <a:ext cx="5906324" cy="1724266"/>
          </a:xfrm>
          <a:prstGeom prst="rect">
            <a:avLst/>
          </a:prstGeom>
        </p:spPr>
      </p:pic>
    </p:spTree>
    <p:extLst>
      <p:ext uri="{BB962C8B-B14F-4D97-AF65-F5344CB8AC3E}">
        <p14:creationId xmlns:p14="http://schemas.microsoft.com/office/powerpoint/2010/main" val="3691174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888FA868-D2CA-2D68-3CCB-E9D4BDDB82C3}"/>
              </a:ext>
            </a:extLst>
          </p:cNvPr>
          <p:cNvSpPr>
            <a:spLocks noGrp="1"/>
          </p:cNvSpPr>
          <p:nvPr>
            <p:ph type="title"/>
          </p:nvPr>
        </p:nvSpPr>
        <p:spPr/>
        <p:txBody>
          <a:bodyPr/>
          <a:lstStyle/>
          <a:p>
            <a:r>
              <a:rPr lang="tr-TR" dirty="0" err="1"/>
              <a:t>Decode</a:t>
            </a:r>
            <a:r>
              <a:rPr lang="tr-TR" dirty="0"/>
              <a:t> Fonksiyonu</a:t>
            </a:r>
          </a:p>
        </p:txBody>
      </p:sp>
      <p:pic>
        <p:nvPicPr>
          <p:cNvPr id="5" name="İçerik Yer Tutucusu 4">
            <a:extLst>
              <a:ext uri="{FF2B5EF4-FFF2-40B4-BE49-F238E27FC236}">
                <a16:creationId xmlns:a16="http://schemas.microsoft.com/office/drawing/2014/main" id="{57E5F06F-F7F1-04C8-DAE3-7DF0F0970D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46120" y="2991678"/>
            <a:ext cx="4938712" cy="2975230"/>
          </a:xfrm>
        </p:spPr>
      </p:pic>
      <p:sp>
        <p:nvSpPr>
          <p:cNvPr id="7" name="İçerik Yer Tutucusu 6">
            <a:extLst>
              <a:ext uri="{FF2B5EF4-FFF2-40B4-BE49-F238E27FC236}">
                <a16:creationId xmlns:a16="http://schemas.microsoft.com/office/drawing/2014/main" id="{FDE6F878-A24E-4A78-9A0A-CA8F75EA4904}"/>
              </a:ext>
            </a:extLst>
          </p:cNvPr>
          <p:cNvSpPr>
            <a:spLocks noGrp="1"/>
          </p:cNvSpPr>
          <p:nvPr>
            <p:ph sz="half" idx="2"/>
          </p:nvPr>
        </p:nvSpPr>
        <p:spPr>
          <a:xfrm>
            <a:off x="1188720" y="1845735"/>
            <a:ext cx="9966960" cy="1145943"/>
          </a:xfrm>
        </p:spPr>
        <p:txBody>
          <a:bodyPr/>
          <a:lstStyle/>
          <a:p>
            <a:r>
              <a:rPr lang="tr-TR" dirty="0"/>
              <a:t>Parametre olarak verilen sütun değerini karşılaştırarak yeni değerler üretilmesini sağlar</a:t>
            </a:r>
          </a:p>
          <a:p>
            <a:r>
              <a:rPr lang="tr-TR" dirty="0"/>
              <a:t>IF-THEN-ELSE yapısı gibi işlem yapar</a:t>
            </a:r>
          </a:p>
        </p:txBody>
      </p:sp>
    </p:spTree>
    <p:extLst>
      <p:ext uri="{BB962C8B-B14F-4D97-AF65-F5344CB8AC3E}">
        <p14:creationId xmlns:p14="http://schemas.microsoft.com/office/powerpoint/2010/main" val="1503577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4C639D-7910-0D05-F94B-855838607D68}"/>
              </a:ext>
            </a:extLst>
          </p:cNvPr>
          <p:cNvSpPr>
            <a:spLocks noGrp="1"/>
          </p:cNvSpPr>
          <p:nvPr>
            <p:ph type="title"/>
          </p:nvPr>
        </p:nvSpPr>
        <p:spPr/>
        <p:txBody>
          <a:bodyPr/>
          <a:lstStyle/>
          <a:p>
            <a:r>
              <a:rPr lang="tr-TR" dirty="0" err="1"/>
              <a:t>Decode</a:t>
            </a:r>
            <a:r>
              <a:rPr lang="tr-TR" dirty="0"/>
              <a:t> Fonksiyonu</a:t>
            </a:r>
          </a:p>
        </p:txBody>
      </p:sp>
      <p:pic>
        <p:nvPicPr>
          <p:cNvPr id="5" name="İçerik Yer Tutucusu 4">
            <a:extLst>
              <a:ext uri="{FF2B5EF4-FFF2-40B4-BE49-F238E27FC236}">
                <a16:creationId xmlns:a16="http://schemas.microsoft.com/office/drawing/2014/main" id="{035D9BB6-4096-93FD-2385-0D20D3DAFA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0527" y="3616961"/>
            <a:ext cx="5540770" cy="2013896"/>
          </a:xfrm>
        </p:spPr>
      </p:pic>
      <p:pic>
        <p:nvPicPr>
          <p:cNvPr id="7" name="Resim 6">
            <a:extLst>
              <a:ext uri="{FF2B5EF4-FFF2-40B4-BE49-F238E27FC236}">
                <a16:creationId xmlns:a16="http://schemas.microsoft.com/office/drawing/2014/main" id="{D6D57EE6-03DC-A3F2-8380-875AAC7E8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437" y="2353799"/>
            <a:ext cx="3924848" cy="3277057"/>
          </a:xfrm>
          <a:prstGeom prst="rect">
            <a:avLst/>
          </a:prstGeom>
        </p:spPr>
      </p:pic>
    </p:spTree>
    <p:extLst>
      <p:ext uri="{BB962C8B-B14F-4D97-AF65-F5344CB8AC3E}">
        <p14:creationId xmlns:p14="http://schemas.microsoft.com/office/powerpoint/2010/main" val="970868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7376BC-5F8C-EB0B-6833-806AB4865FFD}"/>
              </a:ext>
            </a:extLst>
          </p:cNvPr>
          <p:cNvSpPr>
            <a:spLocks noGrp="1"/>
          </p:cNvSpPr>
          <p:nvPr>
            <p:ph type="ctrTitle"/>
          </p:nvPr>
        </p:nvSpPr>
        <p:spPr/>
        <p:txBody>
          <a:bodyPr/>
          <a:lstStyle/>
          <a:p>
            <a:r>
              <a:rPr lang="tr-TR" dirty="0"/>
              <a:t>CASE İfadesi</a:t>
            </a:r>
          </a:p>
        </p:txBody>
      </p:sp>
      <p:sp>
        <p:nvSpPr>
          <p:cNvPr id="3" name="İçerik Yer Tutucusu 2">
            <a:extLst>
              <a:ext uri="{FF2B5EF4-FFF2-40B4-BE49-F238E27FC236}">
                <a16:creationId xmlns:a16="http://schemas.microsoft.com/office/drawing/2014/main" id="{22B0580E-33C0-A27C-6C74-24F54508EA1B}"/>
              </a:ext>
            </a:extLst>
          </p:cNvPr>
          <p:cNvSpPr>
            <a:spLocks noGrp="1"/>
          </p:cNvSpPr>
          <p:nvPr>
            <p:ph type="subTitle" idx="1"/>
          </p:nvPr>
        </p:nvSpPr>
        <p:spPr/>
        <p:txBody>
          <a:bodyPr/>
          <a:lstStyle/>
          <a:p>
            <a:r>
              <a:rPr lang="tr-TR" dirty="0"/>
              <a:t>Bölüm 10</a:t>
            </a:r>
          </a:p>
        </p:txBody>
      </p:sp>
    </p:spTree>
    <p:extLst>
      <p:ext uri="{BB962C8B-B14F-4D97-AF65-F5344CB8AC3E}">
        <p14:creationId xmlns:p14="http://schemas.microsoft.com/office/powerpoint/2010/main" val="223738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095461-ED74-92B8-FE24-69CBA914EDFD}"/>
              </a:ext>
            </a:extLst>
          </p:cNvPr>
          <p:cNvSpPr>
            <a:spLocks noGrp="1"/>
          </p:cNvSpPr>
          <p:nvPr>
            <p:ph type="title"/>
          </p:nvPr>
        </p:nvSpPr>
        <p:spPr/>
        <p:txBody>
          <a:bodyPr/>
          <a:lstStyle/>
          <a:p>
            <a:r>
              <a:rPr lang="tr-TR" dirty="0"/>
              <a:t>Microsoft SQL Server</a:t>
            </a:r>
          </a:p>
        </p:txBody>
      </p:sp>
      <p:sp>
        <p:nvSpPr>
          <p:cNvPr id="3" name="İçerik Yer Tutucusu 2">
            <a:extLst>
              <a:ext uri="{FF2B5EF4-FFF2-40B4-BE49-F238E27FC236}">
                <a16:creationId xmlns:a16="http://schemas.microsoft.com/office/drawing/2014/main" id="{D488ED0C-8A29-A3F0-ABEB-3431B226C6D0}"/>
              </a:ext>
            </a:extLst>
          </p:cNvPr>
          <p:cNvSpPr>
            <a:spLocks noGrp="1"/>
          </p:cNvSpPr>
          <p:nvPr>
            <p:ph idx="1"/>
          </p:nvPr>
        </p:nvSpPr>
        <p:spPr/>
        <p:txBody>
          <a:bodyPr/>
          <a:lstStyle/>
          <a:p>
            <a:r>
              <a:rPr lang="tr-TR" b="0" i="0" dirty="0">
                <a:solidFill>
                  <a:srgbClr val="636363"/>
                </a:solidFill>
                <a:effectLst/>
                <a:latin typeface="Lato" panose="020F0502020204030203" pitchFamily="34" charset="0"/>
              </a:rPr>
              <a:t>     </a:t>
            </a:r>
            <a:r>
              <a:rPr lang="tr-TR" b="0" i="0" dirty="0">
                <a:solidFill>
                  <a:schemeClr val="tx1"/>
                </a:solidFill>
                <a:effectLst/>
                <a:latin typeface="Lato" panose="020F0502020204030203" pitchFamily="34" charset="0"/>
              </a:rPr>
              <a:t>1989 yılında kurulan ve Microsoft’un ürünü olarak piyasaya çıkan Microsoft SQL Server, ilişkisel bir veri tabanı türüdür. Enterprise, Standart, Express ve Developer gibi ücretli ücretsiz farklı sürümleri bulunur. </a:t>
            </a:r>
          </a:p>
          <a:p>
            <a:r>
              <a:rPr lang="tr-TR" b="0" i="0" dirty="0">
                <a:solidFill>
                  <a:schemeClr val="tx1"/>
                </a:solidFill>
                <a:effectLst/>
                <a:latin typeface="Lato" panose="020F0502020204030203" pitchFamily="34" charset="0"/>
              </a:rPr>
              <a:t>      MSSQL, T-SQL dilini kullanarak sorguların yazılmasına olanak sağlar. Birçok dev şirket tarafından kullanılan MSSQL, performanslı, çalışarak veri güvenliği konusunda da iyi olduğu tercih edilmektedir. Ayrıca MSSQL ile ilgili piyasada birçok eğitim bulunmaktadır.</a:t>
            </a:r>
            <a:endParaRPr lang="tr-TR" dirty="0">
              <a:solidFill>
                <a:schemeClr val="tx1"/>
              </a:solidFill>
            </a:endParaRPr>
          </a:p>
        </p:txBody>
      </p:sp>
      <p:pic>
        <p:nvPicPr>
          <p:cNvPr id="5" name="Resim 4">
            <a:extLst>
              <a:ext uri="{FF2B5EF4-FFF2-40B4-BE49-F238E27FC236}">
                <a16:creationId xmlns:a16="http://schemas.microsoft.com/office/drawing/2014/main" id="{F8664296-10F5-542B-1943-E36969D9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252" y="3988043"/>
            <a:ext cx="4530969" cy="2127345"/>
          </a:xfrm>
          <a:prstGeom prst="rect">
            <a:avLst/>
          </a:prstGeom>
        </p:spPr>
      </p:pic>
    </p:spTree>
    <p:extLst>
      <p:ext uri="{BB962C8B-B14F-4D97-AF65-F5344CB8AC3E}">
        <p14:creationId xmlns:p14="http://schemas.microsoft.com/office/powerpoint/2010/main" val="30480302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EE504A-4CA4-08DB-7143-DA8762934E4D}"/>
              </a:ext>
            </a:extLst>
          </p:cNvPr>
          <p:cNvSpPr>
            <a:spLocks noGrp="1"/>
          </p:cNvSpPr>
          <p:nvPr>
            <p:ph type="title"/>
          </p:nvPr>
        </p:nvSpPr>
        <p:spPr/>
        <p:txBody>
          <a:bodyPr/>
          <a:lstStyle/>
          <a:p>
            <a:r>
              <a:rPr lang="tr-TR" dirty="0"/>
              <a:t>CASE İfadesi</a:t>
            </a:r>
          </a:p>
        </p:txBody>
      </p:sp>
      <p:sp>
        <p:nvSpPr>
          <p:cNvPr id="3" name="İçerik Yer Tutucusu 2">
            <a:extLst>
              <a:ext uri="{FF2B5EF4-FFF2-40B4-BE49-F238E27FC236}">
                <a16:creationId xmlns:a16="http://schemas.microsoft.com/office/drawing/2014/main" id="{E7496E4F-856B-7269-0B25-A9E05120CAB8}"/>
              </a:ext>
            </a:extLst>
          </p:cNvPr>
          <p:cNvSpPr>
            <a:spLocks noGrp="1"/>
          </p:cNvSpPr>
          <p:nvPr>
            <p:ph idx="1"/>
          </p:nvPr>
        </p:nvSpPr>
        <p:spPr/>
        <p:txBody>
          <a:bodyPr/>
          <a:lstStyle/>
          <a:p>
            <a:r>
              <a:rPr lang="tr-TR" dirty="0"/>
              <a:t>Birçok sütun değerine göre yorum yaparak yeni değerler elde edilmesini sağlar</a:t>
            </a:r>
          </a:p>
          <a:p>
            <a:endParaRPr lang="tr-TR" dirty="0"/>
          </a:p>
          <a:p>
            <a:endParaRPr lang="tr-TR" dirty="0"/>
          </a:p>
        </p:txBody>
      </p:sp>
      <p:pic>
        <p:nvPicPr>
          <p:cNvPr id="5" name="Resim 4">
            <a:extLst>
              <a:ext uri="{FF2B5EF4-FFF2-40B4-BE49-F238E27FC236}">
                <a16:creationId xmlns:a16="http://schemas.microsoft.com/office/drawing/2014/main" id="{AA35F5CE-4BED-7031-C606-9670ED270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139" y="2323675"/>
            <a:ext cx="7182852" cy="3067478"/>
          </a:xfrm>
          <a:prstGeom prst="rect">
            <a:avLst/>
          </a:prstGeom>
        </p:spPr>
      </p:pic>
    </p:spTree>
    <p:extLst>
      <p:ext uri="{BB962C8B-B14F-4D97-AF65-F5344CB8AC3E}">
        <p14:creationId xmlns:p14="http://schemas.microsoft.com/office/powerpoint/2010/main" val="3793351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AC0372-C5BC-4B1D-8CC9-C7904DA87213}"/>
              </a:ext>
            </a:extLst>
          </p:cNvPr>
          <p:cNvSpPr>
            <a:spLocks noGrp="1"/>
          </p:cNvSpPr>
          <p:nvPr>
            <p:ph type="title"/>
          </p:nvPr>
        </p:nvSpPr>
        <p:spPr/>
        <p:txBody>
          <a:bodyPr/>
          <a:lstStyle/>
          <a:p>
            <a:r>
              <a:rPr lang="tr-TR" dirty="0"/>
              <a:t>CASE İfadesi</a:t>
            </a:r>
          </a:p>
        </p:txBody>
      </p:sp>
      <p:sp>
        <p:nvSpPr>
          <p:cNvPr id="3" name="İçerik Yer Tutucusu 2">
            <a:extLst>
              <a:ext uri="{FF2B5EF4-FFF2-40B4-BE49-F238E27FC236}">
                <a16:creationId xmlns:a16="http://schemas.microsoft.com/office/drawing/2014/main" id="{B88BEBB4-8C83-39B1-2980-215DED68A7FD}"/>
              </a:ext>
            </a:extLst>
          </p:cNvPr>
          <p:cNvSpPr>
            <a:spLocks noGrp="1"/>
          </p:cNvSpPr>
          <p:nvPr>
            <p:ph idx="1"/>
          </p:nvPr>
        </p:nvSpPr>
        <p:spPr/>
        <p:txBody>
          <a:bodyPr/>
          <a:lstStyle/>
          <a:p>
            <a:r>
              <a:rPr lang="tr-TR" dirty="0"/>
              <a:t>Maaşa göre sınıflandırma</a:t>
            </a:r>
          </a:p>
          <a:p>
            <a:pPr lvl="1"/>
            <a:r>
              <a:rPr lang="tr-TR" dirty="0"/>
              <a:t>2000’den küçük az maaş</a:t>
            </a:r>
          </a:p>
          <a:p>
            <a:pPr lvl="1"/>
            <a:r>
              <a:rPr lang="tr-TR" dirty="0"/>
              <a:t>2000-5000 arası orta maaş</a:t>
            </a:r>
          </a:p>
          <a:p>
            <a:pPr lvl="1"/>
            <a:r>
              <a:rPr lang="tr-TR" dirty="0"/>
              <a:t>5000’den fazla olanlar yüksek maaş</a:t>
            </a:r>
          </a:p>
        </p:txBody>
      </p:sp>
      <p:pic>
        <p:nvPicPr>
          <p:cNvPr id="5" name="Resim 4">
            <a:extLst>
              <a:ext uri="{FF2B5EF4-FFF2-40B4-BE49-F238E27FC236}">
                <a16:creationId xmlns:a16="http://schemas.microsoft.com/office/drawing/2014/main" id="{BF36B9FF-1643-0895-70E7-45D3BA5E4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1" y="3429000"/>
            <a:ext cx="5662104" cy="1691641"/>
          </a:xfrm>
          <a:prstGeom prst="rect">
            <a:avLst/>
          </a:prstGeom>
        </p:spPr>
      </p:pic>
    </p:spTree>
    <p:extLst>
      <p:ext uri="{BB962C8B-B14F-4D97-AF65-F5344CB8AC3E}">
        <p14:creationId xmlns:p14="http://schemas.microsoft.com/office/powerpoint/2010/main" val="1643650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4AA25E-3170-C918-B9B8-2EDC8774C1CA}"/>
              </a:ext>
            </a:extLst>
          </p:cNvPr>
          <p:cNvSpPr>
            <a:spLocks noGrp="1"/>
          </p:cNvSpPr>
          <p:nvPr>
            <p:ph type="title"/>
          </p:nvPr>
        </p:nvSpPr>
        <p:spPr/>
        <p:txBody>
          <a:bodyPr/>
          <a:lstStyle/>
          <a:p>
            <a:r>
              <a:rPr lang="tr-TR" dirty="0"/>
              <a:t>Case İfadesi</a:t>
            </a:r>
          </a:p>
        </p:txBody>
      </p:sp>
      <p:pic>
        <p:nvPicPr>
          <p:cNvPr id="5" name="İçerik Yer Tutucusu 4">
            <a:extLst>
              <a:ext uri="{FF2B5EF4-FFF2-40B4-BE49-F238E27FC236}">
                <a16:creationId xmlns:a16="http://schemas.microsoft.com/office/drawing/2014/main" id="{FFDCEF09-8DD9-4FC6-E5EC-1C493AD92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6954" y="3076993"/>
            <a:ext cx="4163006" cy="1733792"/>
          </a:xfrm>
        </p:spPr>
      </p:pic>
      <p:pic>
        <p:nvPicPr>
          <p:cNvPr id="7" name="Resim 6">
            <a:extLst>
              <a:ext uri="{FF2B5EF4-FFF2-40B4-BE49-F238E27FC236}">
                <a16:creationId xmlns:a16="http://schemas.microsoft.com/office/drawing/2014/main" id="{D43F644B-0DE7-1936-63C9-891875C59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027" y="2453018"/>
            <a:ext cx="4782217" cy="2981741"/>
          </a:xfrm>
          <a:prstGeom prst="rect">
            <a:avLst/>
          </a:prstGeom>
        </p:spPr>
      </p:pic>
    </p:spTree>
    <p:extLst>
      <p:ext uri="{BB962C8B-B14F-4D97-AF65-F5344CB8AC3E}">
        <p14:creationId xmlns:p14="http://schemas.microsoft.com/office/powerpoint/2010/main" val="13566055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86AD79-9F64-4A4C-CB9D-B0DB1718C59C}"/>
              </a:ext>
            </a:extLst>
          </p:cNvPr>
          <p:cNvSpPr>
            <a:spLocks noGrp="1"/>
          </p:cNvSpPr>
          <p:nvPr>
            <p:ph type="ctrTitle"/>
          </p:nvPr>
        </p:nvSpPr>
        <p:spPr/>
        <p:txBody>
          <a:bodyPr/>
          <a:lstStyle/>
          <a:p>
            <a:r>
              <a:rPr lang="tr-TR" dirty="0"/>
              <a:t>Tabloları Birleştirme(</a:t>
            </a:r>
            <a:r>
              <a:rPr lang="tr-TR" dirty="0" err="1"/>
              <a:t>Join</a:t>
            </a:r>
            <a:r>
              <a:rPr lang="tr-TR" dirty="0"/>
              <a:t>)</a:t>
            </a:r>
          </a:p>
        </p:txBody>
      </p:sp>
      <p:sp>
        <p:nvSpPr>
          <p:cNvPr id="3" name="İçerik Yer Tutucusu 2">
            <a:extLst>
              <a:ext uri="{FF2B5EF4-FFF2-40B4-BE49-F238E27FC236}">
                <a16:creationId xmlns:a16="http://schemas.microsoft.com/office/drawing/2014/main" id="{08786E4B-22F2-21AE-E5CE-B578B858C78E}"/>
              </a:ext>
            </a:extLst>
          </p:cNvPr>
          <p:cNvSpPr>
            <a:spLocks noGrp="1"/>
          </p:cNvSpPr>
          <p:nvPr>
            <p:ph type="subTitle" idx="1"/>
          </p:nvPr>
        </p:nvSpPr>
        <p:spPr/>
        <p:txBody>
          <a:bodyPr/>
          <a:lstStyle/>
          <a:p>
            <a:r>
              <a:rPr lang="tr-TR" dirty="0"/>
              <a:t>Bölüm 11</a:t>
            </a:r>
          </a:p>
        </p:txBody>
      </p:sp>
    </p:spTree>
    <p:extLst>
      <p:ext uri="{BB962C8B-B14F-4D97-AF65-F5344CB8AC3E}">
        <p14:creationId xmlns:p14="http://schemas.microsoft.com/office/powerpoint/2010/main" val="3648659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D56318-5B84-9F18-3BA8-67C50DF79B02}"/>
              </a:ext>
            </a:extLst>
          </p:cNvPr>
          <p:cNvSpPr>
            <a:spLocks noGrp="1"/>
          </p:cNvSpPr>
          <p:nvPr>
            <p:ph type="title"/>
          </p:nvPr>
        </p:nvSpPr>
        <p:spPr/>
        <p:txBody>
          <a:bodyPr/>
          <a:lstStyle/>
          <a:p>
            <a:r>
              <a:rPr lang="tr-TR" dirty="0"/>
              <a:t>JOIN – Tabloları Birleştirme</a:t>
            </a:r>
          </a:p>
        </p:txBody>
      </p:sp>
      <p:sp>
        <p:nvSpPr>
          <p:cNvPr id="3" name="İçerik Yer Tutucusu 2">
            <a:extLst>
              <a:ext uri="{FF2B5EF4-FFF2-40B4-BE49-F238E27FC236}">
                <a16:creationId xmlns:a16="http://schemas.microsoft.com/office/drawing/2014/main" id="{62943D62-0A4F-9214-F19E-4035D2C70A68}"/>
              </a:ext>
            </a:extLst>
          </p:cNvPr>
          <p:cNvSpPr>
            <a:spLocks noGrp="1"/>
          </p:cNvSpPr>
          <p:nvPr>
            <p:ph idx="1"/>
          </p:nvPr>
        </p:nvSpPr>
        <p:spPr/>
        <p:txBody>
          <a:bodyPr>
            <a:normAutofit/>
          </a:bodyPr>
          <a:lstStyle/>
          <a:p>
            <a:pPr lvl="1"/>
            <a:r>
              <a:rPr lang="tr-TR" sz="2800" dirty="0"/>
              <a:t>ALIAS kullanımına dikkat edilmeli</a:t>
            </a:r>
          </a:p>
          <a:p>
            <a:pPr lvl="1"/>
            <a:r>
              <a:rPr lang="tr-TR" sz="2800" dirty="0"/>
              <a:t>Tablolar arası ilişki iyi belirlenmeli</a:t>
            </a:r>
          </a:p>
          <a:p>
            <a:pPr lvl="1"/>
            <a:r>
              <a:rPr lang="tr-TR" sz="2800" dirty="0"/>
              <a:t>Gerekmediği sürece </a:t>
            </a:r>
            <a:r>
              <a:rPr lang="tr-TR" sz="2800" dirty="0" err="1"/>
              <a:t>select</a:t>
            </a:r>
            <a:r>
              <a:rPr lang="tr-TR" sz="2800" dirty="0"/>
              <a:t> içerisinde * kullanılmamalı</a:t>
            </a:r>
          </a:p>
        </p:txBody>
      </p:sp>
    </p:spTree>
    <p:extLst>
      <p:ext uri="{BB962C8B-B14F-4D97-AF65-F5344CB8AC3E}">
        <p14:creationId xmlns:p14="http://schemas.microsoft.com/office/powerpoint/2010/main" val="3198358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1FD07A-B0AD-82DC-B047-FC1808F8E5CE}"/>
              </a:ext>
            </a:extLst>
          </p:cNvPr>
          <p:cNvSpPr>
            <a:spLocks noGrp="1"/>
          </p:cNvSpPr>
          <p:nvPr>
            <p:ph type="title"/>
          </p:nvPr>
        </p:nvSpPr>
        <p:spPr/>
        <p:txBody>
          <a:bodyPr/>
          <a:lstStyle/>
          <a:p>
            <a:r>
              <a:rPr lang="tr-TR" dirty="0"/>
              <a:t>Eşiti Olan Birleştirme (Inner </a:t>
            </a:r>
            <a:r>
              <a:rPr lang="tr-TR" dirty="0" err="1"/>
              <a:t>Join</a:t>
            </a:r>
            <a:r>
              <a:rPr lang="tr-TR" dirty="0"/>
              <a:t>)</a:t>
            </a:r>
          </a:p>
        </p:txBody>
      </p:sp>
      <p:sp>
        <p:nvSpPr>
          <p:cNvPr id="3" name="İçerik Yer Tutucusu 2">
            <a:extLst>
              <a:ext uri="{FF2B5EF4-FFF2-40B4-BE49-F238E27FC236}">
                <a16:creationId xmlns:a16="http://schemas.microsoft.com/office/drawing/2014/main" id="{01B5A1A6-874C-BF25-E394-B4CB5E06CCDA}"/>
              </a:ext>
            </a:extLst>
          </p:cNvPr>
          <p:cNvSpPr>
            <a:spLocks noGrp="1"/>
          </p:cNvSpPr>
          <p:nvPr>
            <p:ph idx="1"/>
          </p:nvPr>
        </p:nvSpPr>
        <p:spPr/>
        <p:txBody>
          <a:bodyPr/>
          <a:lstStyle/>
          <a:p>
            <a:r>
              <a:rPr lang="tr-TR" dirty="0"/>
              <a:t>Personel tablosu ile konum tablosunu birleştirelim</a:t>
            </a:r>
          </a:p>
          <a:p>
            <a:r>
              <a:rPr lang="tr-TR" dirty="0" err="1"/>
              <a:t>Konum_Id</a:t>
            </a:r>
            <a:r>
              <a:rPr lang="tr-TR" dirty="0"/>
              <a:t> her iki tabloyu da birleştirmek için kullanılır</a:t>
            </a:r>
          </a:p>
        </p:txBody>
      </p:sp>
      <p:pic>
        <p:nvPicPr>
          <p:cNvPr id="5" name="Resim 4">
            <a:extLst>
              <a:ext uri="{FF2B5EF4-FFF2-40B4-BE49-F238E27FC236}">
                <a16:creationId xmlns:a16="http://schemas.microsoft.com/office/drawing/2014/main" id="{5AED0084-4805-7BBC-EBAD-83119427E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548" y="2824253"/>
            <a:ext cx="7144747" cy="3153215"/>
          </a:xfrm>
          <a:prstGeom prst="rect">
            <a:avLst/>
          </a:prstGeom>
        </p:spPr>
      </p:pic>
    </p:spTree>
    <p:extLst>
      <p:ext uri="{BB962C8B-B14F-4D97-AF65-F5344CB8AC3E}">
        <p14:creationId xmlns:p14="http://schemas.microsoft.com/office/powerpoint/2010/main" val="31666825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66D611-7AFA-1E09-2073-6664F0746B3E}"/>
              </a:ext>
            </a:extLst>
          </p:cNvPr>
          <p:cNvSpPr>
            <a:spLocks noGrp="1"/>
          </p:cNvSpPr>
          <p:nvPr>
            <p:ph type="title"/>
          </p:nvPr>
        </p:nvSpPr>
        <p:spPr/>
        <p:txBody>
          <a:bodyPr/>
          <a:lstStyle/>
          <a:p>
            <a:r>
              <a:rPr lang="tr-TR" dirty="0"/>
              <a:t>Inner </a:t>
            </a:r>
            <a:r>
              <a:rPr lang="tr-TR" dirty="0" err="1"/>
              <a:t>Join</a:t>
            </a:r>
            <a:endParaRPr lang="tr-TR" dirty="0"/>
          </a:p>
        </p:txBody>
      </p:sp>
      <p:pic>
        <p:nvPicPr>
          <p:cNvPr id="5" name="İçerik Yer Tutucusu 4">
            <a:extLst>
              <a:ext uri="{FF2B5EF4-FFF2-40B4-BE49-F238E27FC236}">
                <a16:creationId xmlns:a16="http://schemas.microsoft.com/office/drawing/2014/main" id="{961C3020-729F-DDBF-91FF-8BA0A75937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995" y="3014604"/>
            <a:ext cx="3982006" cy="828791"/>
          </a:xfrm>
        </p:spPr>
      </p:pic>
      <p:pic>
        <p:nvPicPr>
          <p:cNvPr id="7" name="Resim 6">
            <a:extLst>
              <a:ext uri="{FF2B5EF4-FFF2-40B4-BE49-F238E27FC236}">
                <a16:creationId xmlns:a16="http://schemas.microsoft.com/office/drawing/2014/main" id="{6A26B281-65D6-78F5-A1C6-AEBBF9D57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0" y="2610116"/>
            <a:ext cx="4582164" cy="2114845"/>
          </a:xfrm>
          <a:prstGeom prst="rect">
            <a:avLst/>
          </a:prstGeom>
        </p:spPr>
      </p:pic>
    </p:spTree>
    <p:extLst>
      <p:ext uri="{BB962C8B-B14F-4D97-AF65-F5344CB8AC3E}">
        <p14:creationId xmlns:p14="http://schemas.microsoft.com/office/powerpoint/2010/main" val="19847751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6DC37F-D862-BA3B-F436-CEE51262B078}"/>
              </a:ext>
            </a:extLst>
          </p:cNvPr>
          <p:cNvSpPr>
            <a:spLocks noGrp="1"/>
          </p:cNvSpPr>
          <p:nvPr>
            <p:ph type="title"/>
          </p:nvPr>
        </p:nvSpPr>
        <p:spPr/>
        <p:txBody>
          <a:bodyPr/>
          <a:lstStyle/>
          <a:p>
            <a:r>
              <a:rPr lang="tr-TR" dirty="0"/>
              <a:t>Outer </a:t>
            </a:r>
            <a:r>
              <a:rPr lang="tr-TR" dirty="0" err="1"/>
              <a:t>Join</a:t>
            </a:r>
            <a:endParaRPr lang="tr-TR" dirty="0"/>
          </a:p>
        </p:txBody>
      </p:sp>
      <p:sp>
        <p:nvSpPr>
          <p:cNvPr id="3" name="İçerik Yer Tutucusu 2">
            <a:extLst>
              <a:ext uri="{FF2B5EF4-FFF2-40B4-BE49-F238E27FC236}">
                <a16:creationId xmlns:a16="http://schemas.microsoft.com/office/drawing/2014/main" id="{1BDF30B5-1130-57BC-76C7-C8480A2F5138}"/>
              </a:ext>
            </a:extLst>
          </p:cNvPr>
          <p:cNvSpPr>
            <a:spLocks noGrp="1"/>
          </p:cNvSpPr>
          <p:nvPr>
            <p:ph idx="1"/>
          </p:nvPr>
        </p:nvSpPr>
        <p:spPr/>
        <p:txBody>
          <a:bodyPr/>
          <a:lstStyle/>
          <a:p>
            <a:r>
              <a:rPr lang="tr-TR" dirty="0"/>
              <a:t>PERSONEL tablosu ile KONUM tablosu birleştirelim</a:t>
            </a:r>
          </a:p>
          <a:p>
            <a:r>
              <a:rPr lang="tr-TR" dirty="0"/>
              <a:t>Bazı kayıtlar eşit olan birleştirme yöntemiyle gelmeyecektir</a:t>
            </a:r>
          </a:p>
          <a:p>
            <a:r>
              <a:rPr lang="tr-TR" dirty="0"/>
              <a:t>Bu </a:t>
            </a:r>
            <a:r>
              <a:rPr lang="tr-TR" dirty="0" err="1"/>
              <a:t>kayıların</a:t>
            </a:r>
            <a:r>
              <a:rPr lang="tr-TR" dirty="0"/>
              <a:t> gelmesi için </a:t>
            </a:r>
            <a:r>
              <a:rPr lang="tr-TR" dirty="0">
                <a:solidFill>
                  <a:srgbClr val="FF0000"/>
                </a:solidFill>
              </a:rPr>
              <a:t>(+) </a:t>
            </a:r>
            <a:r>
              <a:rPr lang="tr-TR" dirty="0">
                <a:solidFill>
                  <a:schemeClr val="tx1"/>
                </a:solidFill>
              </a:rPr>
              <a:t>ifadesi kullanılır</a:t>
            </a:r>
          </a:p>
          <a:p>
            <a:r>
              <a:rPr lang="tr-TR" dirty="0">
                <a:solidFill>
                  <a:schemeClr val="tx1"/>
                </a:solidFill>
              </a:rPr>
              <a:t>Bu </a:t>
            </a:r>
            <a:r>
              <a:rPr lang="tr-TR" dirty="0"/>
              <a:t> </a:t>
            </a:r>
            <a:r>
              <a:rPr lang="tr-TR" dirty="0">
                <a:solidFill>
                  <a:srgbClr val="FF0000"/>
                </a:solidFill>
              </a:rPr>
              <a:t>(+)  </a:t>
            </a:r>
            <a:r>
              <a:rPr lang="tr-TR" dirty="0">
                <a:solidFill>
                  <a:schemeClr val="tx1"/>
                </a:solidFill>
              </a:rPr>
              <a:t>ifadesi eksik bilginin olduğu tarafa yerleştirir</a:t>
            </a:r>
          </a:p>
          <a:p>
            <a:r>
              <a:rPr lang="tr-TR" dirty="0" err="1">
                <a:solidFill>
                  <a:schemeClr val="tx1"/>
                </a:solidFill>
              </a:rPr>
              <a:t>Left</a:t>
            </a:r>
            <a:r>
              <a:rPr lang="tr-TR" dirty="0">
                <a:solidFill>
                  <a:schemeClr val="tx1"/>
                </a:solidFill>
              </a:rPr>
              <a:t> ve Right olmak üzere iki çeşidi vardır</a:t>
            </a:r>
          </a:p>
        </p:txBody>
      </p:sp>
    </p:spTree>
    <p:extLst>
      <p:ext uri="{BB962C8B-B14F-4D97-AF65-F5344CB8AC3E}">
        <p14:creationId xmlns:p14="http://schemas.microsoft.com/office/powerpoint/2010/main" val="6467346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CCA66E-7D26-872E-DA2A-F6A0982B3C38}"/>
              </a:ext>
            </a:extLst>
          </p:cNvPr>
          <p:cNvSpPr>
            <a:spLocks noGrp="1"/>
          </p:cNvSpPr>
          <p:nvPr>
            <p:ph type="title"/>
          </p:nvPr>
        </p:nvSpPr>
        <p:spPr/>
        <p:txBody>
          <a:bodyPr/>
          <a:lstStyle/>
          <a:p>
            <a:r>
              <a:rPr lang="tr-TR" dirty="0"/>
              <a:t>Outer </a:t>
            </a:r>
            <a:r>
              <a:rPr lang="tr-TR" dirty="0" err="1"/>
              <a:t>Join</a:t>
            </a:r>
            <a:endParaRPr lang="tr-TR" dirty="0"/>
          </a:p>
        </p:txBody>
      </p:sp>
      <p:pic>
        <p:nvPicPr>
          <p:cNvPr id="5" name="İçerik Yer Tutucusu 4">
            <a:extLst>
              <a:ext uri="{FF2B5EF4-FFF2-40B4-BE49-F238E27FC236}">
                <a16:creationId xmlns:a16="http://schemas.microsoft.com/office/drawing/2014/main" id="{F2CC5FF0-1EFF-C5B8-3C45-ED5B24136B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478" y="3207281"/>
            <a:ext cx="4715533" cy="2648320"/>
          </a:xfrm>
        </p:spPr>
      </p:pic>
      <p:pic>
        <p:nvPicPr>
          <p:cNvPr id="7" name="Resim 6">
            <a:extLst>
              <a:ext uri="{FF2B5EF4-FFF2-40B4-BE49-F238E27FC236}">
                <a16:creationId xmlns:a16="http://schemas.microsoft.com/office/drawing/2014/main" id="{89BF8276-6063-90CE-AE48-F3811417E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478" y="1886451"/>
            <a:ext cx="3915321" cy="1171739"/>
          </a:xfrm>
          <a:prstGeom prst="rect">
            <a:avLst/>
          </a:prstGeom>
        </p:spPr>
      </p:pic>
    </p:spTree>
    <p:extLst>
      <p:ext uri="{BB962C8B-B14F-4D97-AF65-F5344CB8AC3E}">
        <p14:creationId xmlns:p14="http://schemas.microsoft.com/office/powerpoint/2010/main" val="38844941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2FF13A-270E-8CEA-D0DA-72D125BF37CD}"/>
              </a:ext>
            </a:extLst>
          </p:cNvPr>
          <p:cNvSpPr>
            <a:spLocks noGrp="1"/>
          </p:cNvSpPr>
          <p:nvPr>
            <p:ph type="title"/>
          </p:nvPr>
        </p:nvSpPr>
        <p:spPr/>
        <p:txBody>
          <a:bodyPr/>
          <a:lstStyle/>
          <a:p>
            <a:r>
              <a:rPr lang="tr-TR" dirty="0"/>
              <a:t>Kartezyen Çarpım</a:t>
            </a:r>
          </a:p>
        </p:txBody>
      </p:sp>
      <p:pic>
        <p:nvPicPr>
          <p:cNvPr id="5" name="İçerik Yer Tutucusu 4">
            <a:extLst>
              <a:ext uri="{FF2B5EF4-FFF2-40B4-BE49-F238E27FC236}">
                <a16:creationId xmlns:a16="http://schemas.microsoft.com/office/drawing/2014/main" id="{44DFC768-238C-4FDB-F92C-52B94DF45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3306" y="2252497"/>
            <a:ext cx="6420746" cy="2353003"/>
          </a:xfrm>
        </p:spPr>
      </p:pic>
      <p:pic>
        <p:nvPicPr>
          <p:cNvPr id="7" name="Resim 6">
            <a:extLst>
              <a:ext uri="{FF2B5EF4-FFF2-40B4-BE49-F238E27FC236}">
                <a16:creationId xmlns:a16="http://schemas.microsoft.com/office/drawing/2014/main" id="{6460D201-3039-27B5-FA3B-08880368A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2045" y="4690674"/>
            <a:ext cx="5687219" cy="1448002"/>
          </a:xfrm>
          <a:prstGeom prst="rect">
            <a:avLst/>
          </a:prstGeom>
        </p:spPr>
      </p:pic>
      <p:pic>
        <p:nvPicPr>
          <p:cNvPr id="4" name="Resim 3">
            <a:extLst>
              <a:ext uri="{FF2B5EF4-FFF2-40B4-BE49-F238E27FC236}">
                <a16:creationId xmlns:a16="http://schemas.microsoft.com/office/drawing/2014/main" id="{424AD748-B7FF-CA2B-3F59-F85034BC7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238207"/>
            <a:ext cx="10188830" cy="2367293"/>
          </a:xfrm>
          <a:prstGeom prst="rect">
            <a:avLst/>
          </a:prstGeom>
        </p:spPr>
      </p:pic>
    </p:spTree>
    <p:extLst>
      <p:ext uri="{BB962C8B-B14F-4D97-AF65-F5344CB8AC3E}">
        <p14:creationId xmlns:p14="http://schemas.microsoft.com/office/powerpoint/2010/main" val="253538924"/>
      </p:ext>
    </p:extLst>
  </p:cSld>
  <p:clrMapOvr>
    <a:masterClrMapping/>
  </p:clrMapOvr>
</p:sld>
</file>

<file path=ppt/theme/theme1.xml><?xml version="1.0" encoding="utf-8"?>
<a:theme xmlns:a="http://schemas.openxmlformats.org/drawingml/2006/main" name="Geçmişe bakış">
  <a:themeElements>
    <a:clrScheme name="Geçmişe bakış">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2888</TotalTime>
  <Words>2468</Words>
  <Application>Microsoft Office PowerPoint</Application>
  <PresentationFormat>Geniş ekran</PresentationFormat>
  <Paragraphs>417</Paragraphs>
  <Slides>142</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142</vt:i4>
      </vt:variant>
    </vt:vector>
  </HeadingPairs>
  <TitlesOfParts>
    <vt:vector size="148" baseType="lpstr">
      <vt:lpstr>Arial</vt:lpstr>
      <vt:lpstr>Calibri</vt:lpstr>
      <vt:lpstr>Calibri Light</vt:lpstr>
      <vt:lpstr>Lato</vt:lpstr>
      <vt:lpstr>OracleSansVF</vt:lpstr>
      <vt:lpstr>Geçmişe bakış</vt:lpstr>
      <vt:lpstr>SQL(ORACLE)</vt:lpstr>
      <vt:lpstr>SQL Nedir?</vt:lpstr>
      <vt:lpstr>SQL</vt:lpstr>
      <vt:lpstr>SQL Nedir</vt:lpstr>
      <vt:lpstr>Sql Nedir</vt:lpstr>
      <vt:lpstr>SQL ile Kullanılabilen veri tabanları</vt:lpstr>
      <vt:lpstr>MySQL</vt:lpstr>
      <vt:lpstr>PostgreSQL</vt:lpstr>
      <vt:lpstr>Microsoft SQL Server</vt:lpstr>
      <vt:lpstr>SQL lite</vt:lpstr>
      <vt:lpstr>İlişkisel Veritabanı Esasları</vt:lpstr>
      <vt:lpstr>İlişkisel Veritabanı Esasları</vt:lpstr>
      <vt:lpstr>İlişkisel Veri Tabanı Esasları</vt:lpstr>
      <vt:lpstr>Tablo Oluşturma</vt:lpstr>
      <vt:lpstr>Tablolara Sütun Ekleme</vt:lpstr>
      <vt:lpstr>İlişki Kurma</vt:lpstr>
      <vt:lpstr>Veri Ekleme</vt:lpstr>
      <vt:lpstr>Birincil Anahtar ve İkincil Anahtar Oluşturma</vt:lpstr>
      <vt:lpstr>ER Diyagramı</vt:lpstr>
      <vt:lpstr>Foreign Key Ekleme(2.Yol)</vt:lpstr>
      <vt:lpstr>Temel Select Kullanımı</vt:lpstr>
      <vt:lpstr>SQL Yazma Kuralları</vt:lpstr>
      <vt:lpstr>Select İfadesi</vt:lpstr>
      <vt:lpstr>Select Kullanımı</vt:lpstr>
      <vt:lpstr>Tüm Kolonları Seçmek</vt:lpstr>
      <vt:lpstr>SQL Kullanmanın Şartları</vt:lpstr>
      <vt:lpstr>İstenilen Kolonları Seçmek</vt:lpstr>
      <vt:lpstr>ALIAS</vt:lpstr>
      <vt:lpstr>ALIAS Kullanımı</vt:lpstr>
      <vt:lpstr>Aritmetik Operatörler</vt:lpstr>
      <vt:lpstr>ARİTMETİK Operatörlerin Kullanımı</vt:lpstr>
      <vt:lpstr>NULL Değeri</vt:lpstr>
      <vt:lpstr>             Null Değeri Ve Özellikleri</vt:lpstr>
      <vt:lpstr>Birleştirme Operatörü</vt:lpstr>
      <vt:lpstr>            Birleştirme Operatörü</vt:lpstr>
      <vt:lpstr>Tekrarlanan Satırları Eleme</vt:lpstr>
      <vt:lpstr>Where İfadesi </vt:lpstr>
      <vt:lpstr>İleri Select Kullanımı </vt:lpstr>
      <vt:lpstr>  Karşılaştırma Operatörleri</vt:lpstr>
      <vt:lpstr>             Karşılaştırma Operatörleri </vt:lpstr>
      <vt:lpstr>Between</vt:lpstr>
      <vt:lpstr>IN</vt:lpstr>
      <vt:lpstr>LIKE </vt:lpstr>
      <vt:lpstr>LIKE</vt:lpstr>
      <vt:lpstr>LIKE</vt:lpstr>
      <vt:lpstr>IS NULL</vt:lpstr>
      <vt:lpstr>AND</vt:lpstr>
      <vt:lpstr>OR</vt:lpstr>
      <vt:lpstr>                                  NOT</vt:lpstr>
      <vt:lpstr> Operatörlerin Üstünlük Sıralaması</vt:lpstr>
      <vt:lpstr>Operatör Üstünlük Sıralaması</vt:lpstr>
      <vt:lpstr>Verileri Sıralamak</vt:lpstr>
      <vt:lpstr>Order By</vt:lpstr>
      <vt:lpstr>ASC</vt:lpstr>
      <vt:lpstr>DESC</vt:lpstr>
      <vt:lpstr>Dışarıdan Değişken Atama</vt:lpstr>
      <vt:lpstr>Verileri İstatistikleştirmek</vt:lpstr>
      <vt:lpstr>Grup Fonksiyonları</vt:lpstr>
      <vt:lpstr>AVG ve SUM</vt:lpstr>
      <vt:lpstr>MIN ve MAX</vt:lpstr>
      <vt:lpstr>MIN MAX</vt:lpstr>
      <vt:lpstr>COUNT</vt:lpstr>
      <vt:lpstr>Count ve Distinct</vt:lpstr>
      <vt:lpstr>Verileri Gruplandırmak</vt:lpstr>
      <vt:lpstr>GROUP BY</vt:lpstr>
      <vt:lpstr>GROUP BY</vt:lpstr>
      <vt:lpstr>HAVING</vt:lpstr>
      <vt:lpstr>HAVING</vt:lpstr>
      <vt:lpstr>HAVING</vt:lpstr>
      <vt:lpstr>Fonksiyonlar</vt:lpstr>
      <vt:lpstr>Tek Satır Fonksiyonları</vt:lpstr>
      <vt:lpstr>Karakter Fonksiyonları</vt:lpstr>
      <vt:lpstr>Büyük Küçük Harf Dönüştürme Fonksiyonları</vt:lpstr>
      <vt:lpstr>Karakter İşleme Fonksiyonları</vt:lpstr>
      <vt:lpstr>Karakter İşleme Fonksiyonları</vt:lpstr>
      <vt:lpstr>Sayı Fonksiyonları</vt:lpstr>
      <vt:lpstr>Sayı Fonksiyonları</vt:lpstr>
      <vt:lpstr>Tarih Fonksiyonları</vt:lpstr>
      <vt:lpstr>Tarih Fonksiyonları</vt:lpstr>
      <vt:lpstr>Aritmetik İşlemler ve Tarih</vt:lpstr>
      <vt:lpstr>TO_CHAR Fonksiyonu(Tarih)</vt:lpstr>
      <vt:lpstr>TO_CHAR Fonksiyonu(Tarih)</vt:lpstr>
      <vt:lpstr>İç-İçe Fonksiyonlar</vt:lpstr>
      <vt:lpstr>İç-İçe Fonksiyonlar</vt:lpstr>
      <vt:lpstr>NVL  FONKSİYONU</vt:lpstr>
      <vt:lpstr>NULLIF Fonksiyonu</vt:lpstr>
      <vt:lpstr>Decode Fonksiyonu</vt:lpstr>
      <vt:lpstr>Decode Fonksiyonu</vt:lpstr>
      <vt:lpstr>CASE İfadesi</vt:lpstr>
      <vt:lpstr>CASE İfadesi</vt:lpstr>
      <vt:lpstr>CASE İfadesi</vt:lpstr>
      <vt:lpstr>Case İfadesi</vt:lpstr>
      <vt:lpstr>Tabloları Birleştirme(Join)</vt:lpstr>
      <vt:lpstr>JOIN – Tabloları Birleştirme</vt:lpstr>
      <vt:lpstr>Eşiti Olan Birleştirme (Inner Join)</vt:lpstr>
      <vt:lpstr>Inner Join</vt:lpstr>
      <vt:lpstr>Outer Join</vt:lpstr>
      <vt:lpstr>Outer Join</vt:lpstr>
      <vt:lpstr>Kartezyen Çarpım</vt:lpstr>
      <vt:lpstr>Set Operatörleri</vt:lpstr>
      <vt:lpstr>UNION</vt:lpstr>
      <vt:lpstr>UNION Örnek</vt:lpstr>
      <vt:lpstr>UNION ALL Operatörü</vt:lpstr>
      <vt:lpstr>UNION ALL</vt:lpstr>
      <vt:lpstr>INTERSECT Operatörü</vt:lpstr>
      <vt:lpstr>INTERSECT</vt:lpstr>
      <vt:lpstr>MINUS Operatörü</vt:lpstr>
      <vt:lpstr>MINUS ÖRNEK</vt:lpstr>
      <vt:lpstr>Alt Sorgular</vt:lpstr>
      <vt:lpstr>Alt Sorgular</vt:lpstr>
      <vt:lpstr>Alt sorgu Çeşitleri</vt:lpstr>
      <vt:lpstr>Tek Satır Alt Sorgular</vt:lpstr>
      <vt:lpstr>Çok Satır Alt Sorgular</vt:lpstr>
      <vt:lpstr>IN </vt:lpstr>
      <vt:lpstr>ANY Operatörü</vt:lpstr>
      <vt:lpstr>ANY ÖRNEK</vt:lpstr>
      <vt:lpstr> ANY ve Çok Satır Alt Sorgular</vt:lpstr>
      <vt:lpstr>ALL Operatörü</vt:lpstr>
      <vt:lpstr>ALL ÖRNEK</vt:lpstr>
      <vt:lpstr>ALL OPERATÖRÜ ÇOK SATIR ALT SORGULARI</vt:lpstr>
      <vt:lpstr>EXISTS</vt:lpstr>
      <vt:lpstr>EXISTS VE IN</vt:lpstr>
      <vt:lpstr>WITH</vt:lpstr>
      <vt:lpstr>WITH</vt:lpstr>
      <vt:lpstr>Veri Değiştirme Komutları</vt:lpstr>
      <vt:lpstr>Tabloya Veri Ekleme</vt:lpstr>
      <vt:lpstr>Bir Tabloya Kayıt Ekleme</vt:lpstr>
      <vt:lpstr>Bir Tabloya Kayıt Ekleme</vt:lpstr>
      <vt:lpstr>Bir Tabloya Kayıt Ekleme</vt:lpstr>
      <vt:lpstr>Bir Tabloya Kayıt Ekleme</vt:lpstr>
      <vt:lpstr>Bir Tabloya Kayıt Ekleme</vt:lpstr>
      <vt:lpstr>Başka Bir Tablodan Satır Kopyalama</vt:lpstr>
      <vt:lpstr>Veri Güncellemek</vt:lpstr>
      <vt:lpstr>Tabloda ki Verileri Güncellemek</vt:lpstr>
      <vt:lpstr>Tablodaki Verileri Güncelleme</vt:lpstr>
      <vt:lpstr>Tablodaki Verileri Güncelleme</vt:lpstr>
      <vt:lpstr>Tablodaki verileri güncelleme</vt:lpstr>
      <vt:lpstr>Veri Silme</vt:lpstr>
      <vt:lpstr>Tablodaki Verileri Silmek</vt:lpstr>
      <vt:lpstr>Tablodaki Verileri Silmek</vt:lpstr>
      <vt:lpstr>Tablodaki Verileri Silmek</vt:lpstr>
      <vt:lpstr>Truncate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dc:title>
  <dc:creator>fatih karameşe</dc:creator>
  <cp:lastModifiedBy>fatih karameşe</cp:lastModifiedBy>
  <cp:revision>25</cp:revision>
  <dcterms:created xsi:type="dcterms:W3CDTF">2022-10-26T10:38:07Z</dcterms:created>
  <dcterms:modified xsi:type="dcterms:W3CDTF">2022-11-22T13:17:57Z</dcterms:modified>
</cp:coreProperties>
</file>